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70" r:id="rId5"/>
    <p:sldId id="271" r:id="rId6"/>
    <p:sldId id="264" r:id="rId7"/>
    <p:sldId id="258" r:id="rId8"/>
    <p:sldId id="257" r:id="rId9"/>
    <p:sldId id="265" r:id="rId10"/>
    <p:sldId id="266" r:id="rId11"/>
    <p:sldId id="256" r:id="rId12"/>
    <p:sldId id="262" r:id="rId13"/>
    <p:sldId id="263" r:id="rId14"/>
    <p:sldId id="267" r:id="rId15"/>
    <p:sldId id="268" r:id="rId16"/>
    <p:sldId id="269" r:id="rId17"/>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p>
            <a:fld id="{C0310DD6-17CD-4FDF-A72A-610ACB0C686A}" type="datetimeFigureOut">
              <a:rPr lang="en-US" smtClean="0"/>
              <a:pPr/>
              <a:t>9/28/2015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C0310DD6-17CD-4FDF-A72A-610ACB0C686A}" type="datetimeFigureOut">
              <a:rPr lang="en-US" smtClean="0"/>
              <a:pPr/>
              <a:t>9/28/2015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C0310DD6-17CD-4FDF-A72A-610ACB0C686A}" type="datetimeFigureOut">
              <a:rPr lang="en-US" smtClean="0"/>
              <a:pPr/>
              <a:t>9/28/2015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26716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327764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95533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79392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BE">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914723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BE">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721517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BE">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4025223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5449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C0310DD6-17CD-4FDF-A72A-610ACB0C686A}" type="datetimeFigureOut">
              <a:rPr lang="en-US" smtClean="0"/>
              <a:pPr/>
              <a:t>9/28/2015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3975304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582401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4289035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639050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69428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971374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4832181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BE">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2091084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BE">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8149084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BE">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49039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0310DD6-17CD-4FDF-A72A-610ACB0C686A}" type="datetimeFigureOut">
              <a:rPr lang="en-US" smtClean="0"/>
              <a:pPr/>
              <a:t>9/28/2015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5160783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42098167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45675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42711028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8557840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7938829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8545440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5773556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BE">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3218937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BE">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94659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C0310DD6-17CD-4FDF-A72A-610ACB0C686A}" type="datetimeFigureOut">
              <a:rPr lang="en-US" smtClean="0"/>
              <a:pPr/>
              <a:t>9/28/2015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BE">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037186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471755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8451903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4973751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79394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C0310DD6-17CD-4FDF-A72A-610ACB0C686A}" type="datetimeFigureOut">
              <a:rPr lang="en-US" smtClean="0"/>
              <a:pPr/>
              <a:t>9/28/2015</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C0310DD6-17CD-4FDF-A72A-610ACB0C686A}" type="datetimeFigureOut">
              <a:rPr lang="en-US" smtClean="0"/>
              <a:pPr/>
              <a:t>9/28/2015</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0310DD6-17CD-4FDF-A72A-610ACB0C686A}" type="datetimeFigureOut">
              <a:rPr lang="en-US" smtClean="0"/>
              <a:pPr/>
              <a:t>9/28/2015</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0310DD6-17CD-4FDF-A72A-610ACB0C686A}" type="datetimeFigureOut">
              <a:rPr lang="en-US" smtClean="0"/>
              <a:pPr/>
              <a:t>9/28/2015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0310DD6-17CD-4FDF-A72A-610ACB0C686A}" type="datetimeFigureOut">
              <a:rPr lang="en-US" smtClean="0"/>
              <a:pPr/>
              <a:t>9/28/2015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323C4FDF-B68E-4A33-B1D8-6E261007F53C}"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10DD6-17CD-4FDF-A72A-610ACB0C686A}" type="datetimeFigureOut">
              <a:rPr lang="en-US" smtClean="0"/>
              <a:pPr/>
              <a:t>9/28/2015</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C4FDF-B68E-4A33-B1D8-6E261007F53C}"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698852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8EBCC-CA2D-4672-9FDC-8B729B614E40}"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7603C-695D-47CC-A83C-00F853501711}"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43938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D7F17-7CCE-4E4A-91B0-55C693C29F26}" type="datetimeFigureOut">
              <a:rPr lang="nl-BE" smtClean="0">
                <a:solidFill>
                  <a:prstClr val="black">
                    <a:tint val="75000"/>
                  </a:prstClr>
                </a:solidFill>
              </a:rPr>
              <a:pPr/>
              <a:t>28/09/2015</a:t>
            </a:fld>
            <a:endParaRPr lang="nl-BE">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B406D-16F5-481B-A6B4-FA9F534C8C27}"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0379946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subTitle" idx="1"/>
          </p:nvPr>
        </p:nvSpPr>
        <p:spPr>
          <a:xfrm>
            <a:off x="323528" y="332656"/>
            <a:ext cx="8820472" cy="6337002"/>
          </a:xfrm>
        </p:spPr>
        <p:txBody>
          <a:bodyPr>
            <a:normAutofit lnSpcReduction="10000"/>
          </a:bodyPr>
          <a:lstStyle/>
          <a:p>
            <a:r>
              <a:rPr lang="en-US" sz="2200" u="sng" dirty="0" smtClean="0">
                <a:solidFill>
                  <a:schemeClr val="tx1"/>
                </a:solidFill>
                <a:latin typeface="Arial Black" panose="020B0A04020102020204" pitchFamily="34" charset="0"/>
              </a:rPr>
              <a:t>DG Stowage </a:t>
            </a:r>
            <a:r>
              <a:rPr lang="en-US" sz="2200" u="sng" dirty="0">
                <a:solidFill>
                  <a:schemeClr val="tx1"/>
                </a:solidFill>
                <a:latin typeface="Arial Black" panose="020B0A04020102020204" pitchFamily="34" charset="0"/>
              </a:rPr>
              <a:t>&amp; </a:t>
            </a:r>
            <a:r>
              <a:rPr lang="en-US" sz="2200" u="sng" dirty="0" smtClean="0">
                <a:solidFill>
                  <a:schemeClr val="tx1"/>
                </a:solidFill>
                <a:latin typeface="Arial Black" panose="020B0A04020102020204" pitchFamily="34" charset="0"/>
              </a:rPr>
              <a:t>Segregation for </a:t>
            </a:r>
            <a:r>
              <a:rPr lang="en-US" sz="2200" u="sng" dirty="0">
                <a:solidFill>
                  <a:schemeClr val="tx1"/>
                </a:solidFill>
                <a:latin typeface="Arial Black" panose="020B0A04020102020204" pitchFamily="34" charset="0"/>
              </a:rPr>
              <a:t>Container ships </a:t>
            </a:r>
            <a:r>
              <a:rPr lang="en-US" sz="1700" u="sng" dirty="0">
                <a:solidFill>
                  <a:schemeClr val="tx1"/>
                </a:solidFill>
                <a:latin typeface="Arial Black" panose="020B0A04020102020204" pitchFamily="34" charset="0"/>
              </a:rPr>
              <a:t/>
            </a:r>
            <a:br>
              <a:rPr lang="en-US" sz="1700" u="sng" dirty="0">
                <a:solidFill>
                  <a:schemeClr val="tx1"/>
                </a:solidFill>
                <a:latin typeface="Arial Black" panose="020B0A04020102020204" pitchFamily="34" charset="0"/>
              </a:rPr>
            </a:br>
            <a:endParaRPr lang="en-US" sz="1700" dirty="0" smtClean="0">
              <a:solidFill>
                <a:schemeClr val="tx1"/>
              </a:solidFill>
            </a:endParaRPr>
          </a:p>
          <a:p>
            <a:pPr algn="l"/>
            <a:r>
              <a:rPr lang="en-US" sz="1600" b="1" dirty="0" smtClean="0">
                <a:solidFill>
                  <a:schemeClr val="tx1"/>
                </a:solidFill>
                <a:latin typeface="Arial Black" panose="020B0A04020102020204" pitchFamily="34" charset="0"/>
              </a:rPr>
              <a:t>1-</a:t>
            </a:r>
            <a:r>
              <a:rPr lang="en-US" sz="1400" b="1" dirty="0" smtClean="0">
                <a:solidFill>
                  <a:schemeClr val="tx1"/>
                </a:solidFill>
                <a:latin typeface="Arial Black" panose="020B0A04020102020204" pitchFamily="34" charset="0"/>
              </a:rPr>
              <a:t>Particular </a:t>
            </a:r>
            <a:r>
              <a:rPr lang="en-US" sz="1400" b="1" dirty="0">
                <a:solidFill>
                  <a:schemeClr val="tx1"/>
                </a:solidFill>
                <a:latin typeface="Arial Black" panose="020B0A04020102020204" pitchFamily="34" charset="0"/>
              </a:rPr>
              <a:t>caution is to be exercised when stowing dangerous cargo on board </a:t>
            </a:r>
            <a:endParaRPr lang="en-US" sz="1400" b="1" dirty="0" smtClean="0">
              <a:solidFill>
                <a:schemeClr val="tx1"/>
              </a:solidFill>
              <a:latin typeface="Arial Black" panose="020B0A04020102020204" pitchFamily="34" charset="0"/>
            </a:endParaRPr>
          </a:p>
          <a:p>
            <a:pPr algn="l"/>
            <a:r>
              <a:rPr lang="en-US" sz="1400" b="1" dirty="0" smtClean="0">
                <a:solidFill>
                  <a:schemeClr val="tx1"/>
                </a:solidFill>
                <a:latin typeface="Arial Black" panose="020B0A04020102020204" pitchFamily="34" charset="0"/>
              </a:rPr>
              <a:t>   the vessel</a:t>
            </a:r>
            <a:r>
              <a:rPr lang="en-US" sz="1400" b="1" dirty="0">
                <a:solidFill>
                  <a:schemeClr val="tx1"/>
                </a:solidFill>
                <a:latin typeface="Arial Black" panose="020B0A04020102020204" pitchFamily="34" charset="0"/>
              </a:rPr>
              <a:t>.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Any </a:t>
            </a:r>
            <a:r>
              <a:rPr lang="en-US" sz="1400" b="1" dirty="0">
                <a:solidFill>
                  <a:schemeClr val="tx1"/>
                </a:solidFill>
                <a:latin typeface="Arial Black" panose="020B0A04020102020204" pitchFamily="34" charset="0"/>
              </a:rPr>
              <a:t>dangerous </a:t>
            </a:r>
            <a:r>
              <a:rPr lang="en-US" sz="1400" b="1" dirty="0" smtClean="0">
                <a:solidFill>
                  <a:schemeClr val="tx1"/>
                </a:solidFill>
                <a:latin typeface="Arial Black" panose="020B0A04020102020204" pitchFamily="34" charset="0"/>
              </a:rPr>
              <a:t>cargo presented </a:t>
            </a:r>
            <a:r>
              <a:rPr lang="en-US" sz="1400" b="1" dirty="0">
                <a:solidFill>
                  <a:schemeClr val="tx1"/>
                </a:solidFill>
                <a:latin typeface="Arial Black" panose="020B0A04020102020204" pitchFamily="34" charset="0"/>
              </a:rPr>
              <a:t>for loading must be accompanied by a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proper </a:t>
            </a:r>
            <a:r>
              <a:rPr lang="en-US" sz="1400" b="1" dirty="0">
                <a:solidFill>
                  <a:schemeClr val="tx1"/>
                </a:solidFill>
                <a:latin typeface="Arial Black" panose="020B0A04020102020204" pitchFamily="34" charset="0"/>
              </a:rPr>
              <a:t>manifest and declaration as required by international regulations . </a:t>
            </a:r>
            <a:endParaRPr lang="en-US" sz="1400" b="1" dirty="0" smtClean="0">
              <a:solidFill>
                <a:schemeClr val="tx1"/>
              </a:solidFill>
              <a:latin typeface="Arial Black" panose="020B0A04020102020204" pitchFamily="34" charset="0"/>
            </a:endParaRPr>
          </a:p>
          <a:p>
            <a:pPr algn="l"/>
            <a:endParaRPr lang="en-US" sz="1400" b="1" dirty="0" smtClean="0">
              <a:solidFill>
                <a:schemeClr val="tx1"/>
              </a:solidFill>
              <a:latin typeface="Arial Black" panose="020B0A04020102020204" pitchFamily="34" charset="0"/>
            </a:endParaRPr>
          </a:p>
          <a:p>
            <a:pPr algn="l"/>
            <a:r>
              <a:rPr lang="en-US" sz="1400" b="1" dirty="0" smtClean="0">
                <a:solidFill>
                  <a:schemeClr val="tx1"/>
                </a:solidFill>
                <a:latin typeface="Arial Black" panose="020B0A04020102020204" pitchFamily="34" charset="0"/>
              </a:rPr>
              <a:t>2-Further </a:t>
            </a:r>
            <a:r>
              <a:rPr lang="en-US" sz="1400" b="1" dirty="0">
                <a:solidFill>
                  <a:schemeClr val="tx1"/>
                </a:solidFill>
                <a:latin typeface="Arial Black" panose="020B0A04020102020204" pitchFamily="34" charset="0"/>
              </a:rPr>
              <a:t>this DG cargo must be acceptable for carriage as per IMDG code guidance</a:t>
            </a:r>
            <a:r>
              <a:rPr lang="en-US" sz="1400" b="1" dirty="0" smtClean="0">
                <a:solidFill>
                  <a:schemeClr val="tx1"/>
                </a:solidFill>
                <a:latin typeface="Arial Black" panose="020B0A04020102020204" pitchFamily="34" charset="0"/>
              </a:rPr>
              <a:t>.</a:t>
            </a:r>
          </a:p>
          <a:p>
            <a:pPr algn="l"/>
            <a:r>
              <a:rPr lang="en-US" sz="1400" b="1" dirty="0" smtClean="0">
                <a:solidFill>
                  <a:schemeClr val="tx1"/>
                </a:solidFill>
                <a:latin typeface="Arial Black" panose="020B0A04020102020204" pitchFamily="34" charset="0"/>
              </a:rPr>
              <a:t>   Reference </a:t>
            </a:r>
            <a:r>
              <a:rPr lang="en-US" sz="1400" b="1" dirty="0">
                <a:solidFill>
                  <a:schemeClr val="tx1"/>
                </a:solidFill>
                <a:latin typeface="Arial Black" panose="020B0A04020102020204" pitchFamily="34" charset="0"/>
              </a:rPr>
              <a:t>here is made to the list of UN numbers restricted/prohibited for </a:t>
            </a:r>
            <a:r>
              <a:rPr lang="en-US" sz="1400" b="1" dirty="0" smtClean="0">
                <a:solidFill>
                  <a:schemeClr val="tx1"/>
                </a:solidFill>
                <a:latin typeface="Arial Black" panose="020B0A04020102020204" pitchFamily="34" charset="0"/>
              </a:rPr>
              <a:t>carriage </a:t>
            </a:r>
          </a:p>
          <a:p>
            <a:pPr algn="l"/>
            <a:r>
              <a:rPr lang="en-US" sz="1400" b="1" dirty="0" smtClean="0">
                <a:solidFill>
                  <a:schemeClr val="tx1"/>
                </a:solidFill>
                <a:latin typeface="Arial Black" panose="020B0A04020102020204" pitchFamily="34" charset="0"/>
              </a:rPr>
              <a:t>   on </a:t>
            </a:r>
            <a:r>
              <a:rPr lang="en-US" sz="1400" b="1" dirty="0">
                <a:solidFill>
                  <a:schemeClr val="tx1"/>
                </a:solidFill>
                <a:latin typeface="Arial Black" panose="020B0A04020102020204" pitchFamily="34" charset="0"/>
              </a:rPr>
              <a:t>board particular vessels.</a:t>
            </a:r>
            <a:br>
              <a:rPr lang="en-US" sz="1400" b="1" dirty="0">
                <a:solidFill>
                  <a:schemeClr val="tx1"/>
                </a:solidFill>
                <a:latin typeface="Arial Black" panose="020B0A04020102020204" pitchFamily="34" charset="0"/>
              </a:rPr>
            </a:b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r>
            <a:br>
              <a:rPr lang="en-US" sz="1400" b="1" dirty="0">
                <a:solidFill>
                  <a:schemeClr val="tx1"/>
                </a:solidFill>
                <a:latin typeface="Arial Black" panose="020B0A04020102020204" pitchFamily="34" charset="0"/>
              </a:rPr>
            </a:br>
            <a:r>
              <a:rPr lang="en-US" sz="1400" b="1" dirty="0" smtClean="0">
                <a:solidFill>
                  <a:schemeClr val="tx1"/>
                </a:solidFill>
                <a:latin typeface="Arial Black" panose="020B0A04020102020204" pitchFamily="34" charset="0"/>
              </a:rPr>
              <a:t>3-After </a:t>
            </a:r>
            <a:r>
              <a:rPr lang="en-US" sz="1400" b="1" dirty="0">
                <a:solidFill>
                  <a:schemeClr val="tx1"/>
                </a:solidFill>
                <a:latin typeface="Arial Black" panose="020B0A04020102020204" pitchFamily="34" charset="0"/>
              </a:rPr>
              <a:t>confirming acceptability of the DG cargo, the plan must be checked for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proper </a:t>
            </a:r>
            <a:r>
              <a:rPr lang="en-US" sz="1400" b="1" dirty="0">
                <a:solidFill>
                  <a:schemeClr val="tx1"/>
                </a:solidFill>
                <a:latin typeface="Arial Black" panose="020B0A04020102020204" pitchFamily="34" charset="0"/>
              </a:rPr>
              <a:t>stowage and segregation. Although terminal and central planners </a:t>
            </a:r>
            <a:r>
              <a:rPr lang="en-US" sz="1400" b="1" dirty="0" smtClean="0">
                <a:solidFill>
                  <a:schemeClr val="tx1"/>
                </a:solidFill>
                <a:latin typeface="Arial Black" panose="020B0A04020102020204" pitchFamily="34" charset="0"/>
              </a:rPr>
              <a:t>should</a:t>
            </a: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a:t>
            </a:r>
            <a:r>
              <a:rPr lang="en-US" sz="1400" b="1" dirty="0">
                <a:solidFill>
                  <a:schemeClr val="tx1"/>
                </a:solidFill>
                <a:latin typeface="Arial Black" panose="020B0A04020102020204" pitchFamily="34" charset="0"/>
              </a:rPr>
              <a:t>provide proper stow of DG cargo, the final responsibility always lies with the Master.</a:t>
            </a:r>
            <a:br>
              <a:rPr lang="en-US" sz="1400" b="1" dirty="0">
                <a:solidFill>
                  <a:schemeClr val="tx1"/>
                </a:solidFill>
                <a:latin typeface="Arial Black" panose="020B0A04020102020204" pitchFamily="34" charset="0"/>
              </a:rPr>
            </a:b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r>
            <a:br>
              <a:rPr lang="en-US" sz="1400" b="1" dirty="0">
                <a:solidFill>
                  <a:schemeClr val="tx1"/>
                </a:solidFill>
                <a:latin typeface="Arial Black" panose="020B0A04020102020204" pitchFamily="34" charset="0"/>
              </a:rPr>
            </a:br>
            <a:r>
              <a:rPr lang="en-US" sz="1400" b="1" dirty="0" smtClean="0">
                <a:solidFill>
                  <a:schemeClr val="tx1"/>
                </a:solidFill>
                <a:latin typeface="Arial Black" panose="020B0A04020102020204" pitchFamily="34" charset="0"/>
              </a:rPr>
              <a:t>4-Reference </a:t>
            </a:r>
            <a:r>
              <a:rPr lang="en-US" sz="1400" b="1" dirty="0">
                <a:solidFill>
                  <a:schemeClr val="tx1"/>
                </a:solidFill>
                <a:latin typeface="Arial Black" panose="020B0A04020102020204" pitchFamily="34" charset="0"/>
              </a:rPr>
              <a:t>shall be made to vessels Document of Compliance with </a:t>
            </a:r>
            <a:r>
              <a:rPr lang="en-US" sz="1400" b="1" dirty="0" smtClean="0">
                <a:solidFill>
                  <a:schemeClr val="tx1"/>
                </a:solidFill>
                <a:latin typeface="Arial Black" panose="020B0A04020102020204" pitchFamily="34" charset="0"/>
              </a:rPr>
              <a:t>special</a:t>
            </a:r>
          </a:p>
          <a:p>
            <a:pPr algn="l"/>
            <a:r>
              <a:rPr lang="en-US" sz="1400" b="1" dirty="0" smtClean="0">
                <a:solidFill>
                  <a:schemeClr val="tx1"/>
                </a:solidFill>
                <a:latin typeface="Arial Black" panose="020B0A04020102020204" pitchFamily="34" charset="0"/>
              </a:rPr>
              <a:t>   requirements </a:t>
            </a:r>
            <a:r>
              <a:rPr lang="en-US" sz="1400" b="1" dirty="0">
                <a:solidFill>
                  <a:schemeClr val="tx1"/>
                </a:solidFill>
                <a:latin typeface="Arial Black" panose="020B0A04020102020204" pitchFamily="34" charset="0"/>
              </a:rPr>
              <a:t>for ships carrying dangerous goods for confirming that proposed </a:t>
            </a:r>
            <a:r>
              <a:rPr lang="en-US" sz="1400" b="1" dirty="0" smtClean="0">
                <a:solidFill>
                  <a:schemeClr val="tx1"/>
                </a:solidFill>
                <a:latin typeface="Arial Black" panose="020B0A04020102020204" pitchFamily="34" charset="0"/>
              </a:rPr>
              <a:t>DG</a:t>
            </a:r>
          </a:p>
          <a:p>
            <a:pPr algn="l"/>
            <a:r>
              <a:rPr lang="en-US" sz="1400" b="1" dirty="0" smtClean="0">
                <a:solidFill>
                  <a:schemeClr val="tx1"/>
                </a:solidFill>
                <a:latin typeface="Arial Black" panose="020B0A04020102020204" pitchFamily="34" charset="0"/>
              </a:rPr>
              <a:t>   classes </a:t>
            </a:r>
            <a:r>
              <a:rPr lang="en-US" sz="1400" b="1" dirty="0">
                <a:solidFill>
                  <a:schemeClr val="tx1"/>
                </a:solidFill>
                <a:latin typeface="Arial Black" panose="020B0A04020102020204" pitchFamily="34" charset="0"/>
              </a:rPr>
              <a:t>are acceptable for stowage in planned locations on board.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r>
            <a:br>
              <a:rPr lang="en-US" sz="1400" b="1" dirty="0">
                <a:solidFill>
                  <a:schemeClr val="tx1"/>
                </a:solidFill>
                <a:latin typeface="Arial Black" panose="020B0A04020102020204" pitchFamily="34" charset="0"/>
              </a:rPr>
            </a:br>
            <a:r>
              <a:rPr lang="en-US" sz="2200" b="1" dirty="0"/>
              <a:t/>
            </a:r>
            <a:br>
              <a:rPr lang="en-US" sz="2200" b="1" dirty="0"/>
            </a:br>
            <a:r>
              <a:rPr lang="en-US" sz="1200" dirty="0"/>
              <a:t/>
            </a:r>
            <a:br>
              <a:rPr lang="en-US" sz="1200" dirty="0"/>
            </a:br>
            <a:r>
              <a:rPr lang="en-US" sz="1200" dirty="0"/>
              <a:t/>
            </a:r>
            <a:br>
              <a:rPr lang="en-US" sz="1200" dirty="0"/>
            </a:br>
            <a:r>
              <a:rPr lang="en-US" sz="800" dirty="0"/>
              <a:t/>
            </a:r>
            <a:br>
              <a:rPr lang="en-US" sz="800" dirty="0"/>
            </a:br>
            <a:endParaRPr lang="nl-BE" sz="700" dirty="0"/>
          </a:p>
        </p:txBody>
      </p:sp>
    </p:spTree>
    <p:extLst>
      <p:ext uri="{BB962C8B-B14F-4D97-AF65-F5344CB8AC3E}">
        <p14:creationId xmlns:p14="http://schemas.microsoft.com/office/powerpoint/2010/main" val="1049154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PORT TIAJIN 3    2B51115300000578-3195477-image-a-17_1439443543702.jpg"/>
          <p:cNvPicPr>
            <a:picLocks noGrp="1" noChangeAspect="1"/>
          </p:cNvPicPr>
          <p:nvPr>
            <p:ph idx="1"/>
          </p:nvPr>
        </p:nvPicPr>
        <p:blipFill>
          <a:blip r:embed="rId2" cstate="print"/>
          <a:stretch>
            <a:fillRect/>
          </a:stretch>
        </p:blipFill>
        <p:spPr>
          <a:xfrm>
            <a:off x="251520" y="332656"/>
            <a:ext cx="8640960" cy="612068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60649"/>
            <a:ext cx="7772400" cy="504056"/>
          </a:xfrm>
        </p:spPr>
        <p:txBody>
          <a:bodyPr>
            <a:noAutofit/>
          </a:bodyPr>
          <a:lstStyle/>
          <a:p>
            <a:r>
              <a:rPr lang="nl-BE" sz="3200" b="1" u="sng" dirty="0" smtClean="0">
                <a:latin typeface="Arial Black" panose="020B0A04020102020204" pitchFamily="34" charset="0"/>
              </a:rPr>
              <a:t>The MSC FLAMINIA INCIDENT</a:t>
            </a:r>
            <a:endParaRPr lang="nl-BE" sz="3200" b="1" u="sng" dirty="0">
              <a:latin typeface="Arial Black" panose="020B0A04020102020204" pitchFamily="34" charset="0"/>
            </a:endParaRPr>
          </a:p>
        </p:txBody>
      </p:sp>
      <p:sp>
        <p:nvSpPr>
          <p:cNvPr id="3" name="Rechthoek 2"/>
          <p:cNvSpPr/>
          <p:nvPr/>
        </p:nvSpPr>
        <p:spPr>
          <a:xfrm>
            <a:off x="467544" y="1124744"/>
            <a:ext cx="8136904" cy="5078313"/>
          </a:xfrm>
          <a:prstGeom prst="rect">
            <a:avLst/>
          </a:prstGeom>
        </p:spPr>
        <p:txBody>
          <a:bodyPr wrap="square">
            <a:spAutoFit/>
          </a:bodyPr>
          <a:lstStyle/>
          <a:p>
            <a:r>
              <a:rPr lang="en-US" sz="1200" b="1" dirty="0" smtClean="0">
                <a:solidFill>
                  <a:prstClr val="black"/>
                </a:solidFill>
                <a:latin typeface="Arial Black" panose="020B0A04020102020204" pitchFamily="34" charset="0"/>
              </a:rPr>
              <a:t>The 300 meter ship had been on its way from Charleston in the United States to the German </a:t>
            </a:r>
          </a:p>
          <a:p>
            <a:r>
              <a:rPr lang="en-US" sz="1200" b="1" dirty="0" smtClean="0">
                <a:solidFill>
                  <a:prstClr val="black"/>
                </a:solidFill>
                <a:latin typeface="Arial Black" panose="020B0A04020102020204" pitchFamily="34" charset="0"/>
              </a:rPr>
              <a:t>port of Bremerhaven after stops in </a:t>
            </a:r>
            <a:r>
              <a:rPr lang="en-US" sz="1200" b="1" dirty="0" err="1" smtClean="0">
                <a:solidFill>
                  <a:prstClr val="black"/>
                </a:solidFill>
                <a:latin typeface="Arial Black" panose="020B0A04020102020204" pitchFamily="34" charset="0"/>
              </a:rPr>
              <a:t>Felixstowe</a:t>
            </a:r>
            <a:r>
              <a:rPr lang="en-US" sz="1200" b="1" dirty="0" smtClean="0">
                <a:solidFill>
                  <a:prstClr val="black"/>
                </a:solidFill>
                <a:latin typeface="Arial Black" panose="020B0A04020102020204" pitchFamily="34" charset="0"/>
              </a:rPr>
              <a:t>, Suffolk, and Antwerp in Belgium. </a:t>
            </a:r>
          </a:p>
          <a:p>
            <a:r>
              <a:rPr lang="en-US" sz="1200" b="1" dirty="0" smtClean="0">
                <a:solidFill>
                  <a:prstClr val="black"/>
                </a:solidFill>
                <a:latin typeface="Arial Black" panose="020B0A04020102020204" pitchFamily="34" charset="0"/>
              </a:rPr>
              <a:t>An explosion occurred on the ship on July 14, about 300 nautical miles off the British coast, resulting in the death of one crew member while another remains missing. </a:t>
            </a:r>
          </a:p>
          <a:p>
            <a:r>
              <a:rPr lang="en-US" sz="1200" b="1" dirty="0" smtClean="0">
                <a:solidFill>
                  <a:prstClr val="black"/>
                </a:solidFill>
                <a:latin typeface="Arial Black" panose="020B0A04020102020204" pitchFamily="34" charset="0"/>
              </a:rPr>
              <a:t>The 23 people on board abandoned the ship and were picked up by an oil tanker.  </a:t>
            </a:r>
          </a:p>
          <a:p>
            <a:endParaRPr lang="en-US" sz="1200" b="1" dirty="0" smtClean="0">
              <a:solidFill>
                <a:prstClr val="black"/>
              </a:solidFill>
              <a:latin typeface="Arial Black" panose="020B0A04020102020204" pitchFamily="34" charset="0"/>
            </a:endParaRPr>
          </a:p>
          <a:p>
            <a:r>
              <a:rPr lang="en-US" sz="1200" b="1" dirty="0" smtClean="0">
                <a:solidFill>
                  <a:prstClr val="black"/>
                </a:solidFill>
                <a:latin typeface="Arial Black" panose="020B0A04020102020204" pitchFamily="34" charset="0"/>
              </a:rPr>
              <a:t>German authorities have said the ship had 2,876 containers on board at the time of the explosion, of which 151 held flammable cleaning fluids. </a:t>
            </a:r>
          </a:p>
          <a:p>
            <a:endParaRPr lang="en-US" sz="1200" b="1" dirty="0">
              <a:solidFill>
                <a:prstClr val="black"/>
              </a:solidFill>
              <a:latin typeface="Arial Black" panose="020B0A04020102020204" pitchFamily="34" charset="0"/>
            </a:endParaRPr>
          </a:p>
          <a:p>
            <a:r>
              <a:rPr lang="en-US" sz="1200" b="1" dirty="0">
                <a:solidFill>
                  <a:prstClr val="black"/>
                </a:solidFill>
                <a:latin typeface="Arial Black" panose="020B0A04020102020204" pitchFamily="34" charset="0"/>
              </a:rPr>
              <a:t>The stricken MSC </a:t>
            </a:r>
            <a:r>
              <a:rPr lang="en-US" sz="1200" b="1" dirty="0" err="1">
                <a:solidFill>
                  <a:prstClr val="black"/>
                </a:solidFill>
                <a:latin typeface="Arial Black" panose="020B0A04020102020204" pitchFamily="34" charset="0"/>
              </a:rPr>
              <a:t>Flaminia</a:t>
            </a:r>
            <a:r>
              <a:rPr lang="en-US" sz="1200" b="1" dirty="0">
                <a:solidFill>
                  <a:prstClr val="black"/>
                </a:solidFill>
                <a:latin typeface="Arial Black" panose="020B0A04020102020204" pitchFamily="34" charset="0"/>
              </a:rPr>
              <a:t>, described as a “floating bomb”, has been burning for seven weeks in the Atlantic Ocean after an explosion left a crewman dead and caused extensive damage to the vessel. </a:t>
            </a:r>
          </a:p>
          <a:p>
            <a:r>
              <a:rPr lang="en-US" sz="1200" b="1" dirty="0">
                <a:solidFill>
                  <a:prstClr val="black"/>
                </a:solidFill>
                <a:latin typeface="Arial Black" panose="020B0A04020102020204" pitchFamily="34" charset="0"/>
              </a:rPr>
              <a:t>It was due to be towed to Germany after limping around international waters since early July. </a:t>
            </a:r>
          </a:p>
          <a:p>
            <a:r>
              <a:rPr lang="en-US" sz="1200" b="1" dirty="0">
                <a:solidFill>
                  <a:prstClr val="black"/>
                </a:solidFill>
                <a:latin typeface="Arial Black" panose="020B0A04020102020204" pitchFamily="34" charset="0"/>
              </a:rPr>
              <a:t>After it was established that there were 149 containers on board the 86,000 ton vessel that were classed as hazardous, corrosive or flammable it was clear that the number of the containers with dangerous goods seems to be unusually high and that many of them were classed generally </a:t>
            </a:r>
          </a:p>
          <a:p>
            <a:r>
              <a:rPr lang="en-US" sz="1200" b="1" dirty="0">
                <a:solidFill>
                  <a:prstClr val="black"/>
                </a:solidFill>
                <a:latin typeface="Arial Black" panose="020B0A04020102020204" pitchFamily="34" charset="0"/>
              </a:rPr>
              <a:t>as  NOS – NOT OTHERWISE SPECIFIED which meant that little or no correct and complete</a:t>
            </a:r>
          </a:p>
          <a:p>
            <a:r>
              <a:rPr lang="en-US" sz="1200" b="1" dirty="0">
                <a:solidFill>
                  <a:prstClr val="black"/>
                </a:solidFill>
                <a:latin typeface="Arial Black" panose="020B0A04020102020204" pitchFamily="34" charset="0"/>
              </a:rPr>
              <a:t>DG information was made available to the terminal and the vessel that loaded the containers. </a:t>
            </a:r>
          </a:p>
          <a:p>
            <a:endParaRPr lang="en-US" sz="1200" b="1" dirty="0">
              <a:solidFill>
                <a:prstClr val="black"/>
              </a:solidFill>
              <a:latin typeface="Arial Black" panose="020B0A04020102020204" pitchFamily="34" charset="0"/>
            </a:endParaRPr>
          </a:p>
          <a:p>
            <a:r>
              <a:rPr lang="en-US" sz="1200" b="1" dirty="0">
                <a:solidFill>
                  <a:prstClr val="black"/>
                </a:solidFill>
                <a:latin typeface="Arial Black" panose="020B0A04020102020204" pitchFamily="34" charset="0"/>
              </a:rPr>
              <a:t>Among its contents were liquid polychlorinated biphenyls [PCBs], the pesticide isopropyl amine, nitromethane, a very explosive </a:t>
            </a:r>
            <a:r>
              <a:rPr lang="en-US" sz="1200" b="1" dirty="0" err="1">
                <a:solidFill>
                  <a:prstClr val="black"/>
                </a:solidFill>
                <a:latin typeface="Arial Black" panose="020B0A04020102020204" pitchFamily="34" charset="0"/>
              </a:rPr>
              <a:t>fuel,phosphorus,liquid</a:t>
            </a:r>
            <a:r>
              <a:rPr lang="en-US" sz="1200" b="1" dirty="0">
                <a:solidFill>
                  <a:prstClr val="black"/>
                </a:solidFill>
                <a:latin typeface="Arial Black" panose="020B0A04020102020204" pitchFamily="34" charset="0"/>
              </a:rPr>
              <a:t> amines and sodium. </a:t>
            </a:r>
          </a:p>
          <a:p>
            <a:r>
              <a:rPr lang="en-US" sz="1200" b="1" dirty="0">
                <a:solidFill>
                  <a:prstClr val="black"/>
                </a:solidFill>
                <a:latin typeface="Arial Black" panose="020B0A04020102020204" pitchFamily="34" charset="0"/>
              </a:rPr>
              <a:t>Having all these chemicals on board the vessel became a toxic and dangerous floating bomb.</a:t>
            </a:r>
          </a:p>
          <a:p>
            <a:r>
              <a:rPr lang="en-US" sz="1200" b="1" dirty="0">
                <a:solidFill>
                  <a:prstClr val="black"/>
                </a:solidFill>
                <a:latin typeface="Arial Black" panose="020B0A04020102020204" pitchFamily="34" charset="0"/>
              </a:rPr>
              <a:t>No wonder that the EU countries in the incident area feared the MSC </a:t>
            </a:r>
            <a:r>
              <a:rPr lang="en-US" sz="1200" b="1" dirty="0" err="1">
                <a:solidFill>
                  <a:prstClr val="black"/>
                </a:solidFill>
                <a:latin typeface="Arial Black" panose="020B0A04020102020204" pitchFamily="34" charset="0"/>
              </a:rPr>
              <a:t>Flaminia</a:t>
            </a:r>
            <a:r>
              <a:rPr lang="en-US" sz="1200" b="1" dirty="0">
                <a:solidFill>
                  <a:prstClr val="black"/>
                </a:solidFill>
                <a:latin typeface="Arial Black" panose="020B0A04020102020204" pitchFamily="34" charset="0"/>
              </a:rPr>
              <a:t> because she </a:t>
            </a:r>
            <a:r>
              <a:rPr lang="en-US" sz="1200" b="1" dirty="0" smtClean="0">
                <a:solidFill>
                  <a:prstClr val="black"/>
                </a:solidFill>
                <a:latin typeface="Arial Black" panose="020B0A04020102020204" pitchFamily="34" charset="0"/>
              </a:rPr>
              <a:t>was just </a:t>
            </a:r>
            <a:r>
              <a:rPr lang="en-US" sz="1200" b="1" dirty="0">
                <a:solidFill>
                  <a:prstClr val="black"/>
                </a:solidFill>
                <a:latin typeface="Arial Black" panose="020B0A04020102020204" pitchFamily="34" charset="0"/>
              </a:rPr>
              <a:t>short of being an explosive nuclear device.</a:t>
            </a:r>
          </a:p>
          <a:p>
            <a:endParaRPr lang="en-US" sz="1200" b="1" dirty="0" smtClean="0">
              <a:solidFill>
                <a:prstClr val="black"/>
              </a:solidFill>
              <a:latin typeface="Arial Black" panose="020B0A04020102020204" pitchFamily="34" charset="0"/>
            </a:endParaRPr>
          </a:p>
        </p:txBody>
      </p:sp>
    </p:spTree>
    <p:extLst>
      <p:ext uri="{BB962C8B-B14F-4D97-AF65-F5344CB8AC3E}">
        <p14:creationId xmlns:p14="http://schemas.microsoft.com/office/powerpoint/2010/main" val="71679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260648"/>
            <a:ext cx="8784976" cy="8402300"/>
          </a:xfrm>
          <a:prstGeom prst="rect">
            <a:avLst/>
          </a:prstGeom>
          <a:noFill/>
        </p:spPr>
        <p:txBody>
          <a:bodyPr wrap="square" rtlCol="0">
            <a:spAutoFit/>
          </a:bodyPr>
          <a:lstStyle/>
          <a:p>
            <a:endParaRPr lang="en-US" sz="1200" b="1" dirty="0" smtClean="0">
              <a:solidFill>
                <a:prstClr val="black"/>
              </a:solidFill>
              <a:latin typeface="Arial Black" panose="020B0A04020102020204" pitchFamily="34" charset="0"/>
            </a:endParaRPr>
          </a:p>
          <a:p>
            <a:r>
              <a:rPr lang="en-US" sz="1200" b="1" dirty="0" smtClean="0">
                <a:solidFill>
                  <a:prstClr val="black"/>
                </a:solidFill>
                <a:latin typeface="Arial Black" panose="020B0A04020102020204" pitchFamily="34" charset="0"/>
              </a:rPr>
              <a:t>Initially the British authorities had refused to allow Dutch, British and Italian tug skippers to tow</a:t>
            </a:r>
          </a:p>
          <a:p>
            <a:r>
              <a:rPr lang="en-US" sz="1200" b="1" dirty="0" smtClean="0">
                <a:solidFill>
                  <a:prstClr val="black"/>
                </a:solidFill>
                <a:latin typeface="Arial Black" panose="020B0A04020102020204" pitchFamily="34" charset="0"/>
              </a:rPr>
              <a:t>The vessel through British coastal waters until such a time an assessment was completed on board</a:t>
            </a:r>
          </a:p>
          <a:p>
            <a:r>
              <a:rPr lang="en-US" sz="1200" b="1" dirty="0" smtClean="0">
                <a:solidFill>
                  <a:prstClr val="black"/>
                </a:solidFill>
                <a:latin typeface="Arial Black" panose="020B0A04020102020204" pitchFamily="34" charset="0"/>
              </a:rPr>
              <a:t>of the vessel to examine the “hot spots in the holds” by an international six-man team of inspectors.</a:t>
            </a:r>
          </a:p>
          <a:p>
            <a:r>
              <a:rPr lang="en-US" sz="1200" b="1" dirty="0" smtClean="0">
                <a:solidFill>
                  <a:prstClr val="black"/>
                </a:solidFill>
                <a:latin typeface="Arial Black" panose="020B0A04020102020204" pitchFamily="34" charset="0"/>
              </a:rPr>
              <a:t>It became clear that there were 37 containers on board the ship that could be a serious risk for the environment and together with the 1,247 tons of heavy crude oil and 680 tons of diesel on board the accident was potentially an enormous environmental disaster.   </a:t>
            </a:r>
          </a:p>
          <a:p>
            <a:endParaRPr lang="en-US" sz="1200" b="1" dirty="0" smtClean="0">
              <a:solidFill>
                <a:prstClr val="black"/>
              </a:solidFill>
              <a:latin typeface="Arial Black" panose="020B0A04020102020204" pitchFamily="34" charset="0"/>
            </a:endParaRPr>
          </a:p>
          <a:p>
            <a:r>
              <a:rPr lang="en-US" sz="1200" b="1" dirty="0" smtClean="0">
                <a:solidFill>
                  <a:prstClr val="black"/>
                </a:solidFill>
                <a:latin typeface="Arial Black" panose="020B0A04020102020204" pitchFamily="34" charset="0"/>
              </a:rPr>
              <a:t>The authorities of the neighboring countries and the environmental groups have expressed outrage </a:t>
            </a:r>
          </a:p>
          <a:p>
            <a:r>
              <a:rPr lang="en-US" sz="1200" b="1" dirty="0" smtClean="0">
                <a:solidFill>
                  <a:prstClr val="black"/>
                </a:solidFill>
                <a:latin typeface="Arial Black" panose="020B0A04020102020204" pitchFamily="34" charset="0"/>
              </a:rPr>
              <a:t>at the slowness of the response and actions to this emergency situation but this was due to the fact that one firstly had to gather all relevant details on the cargoes and inspect the vessel before it </a:t>
            </a:r>
          </a:p>
          <a:p>
            <a:r>
              <a:rPr lang="en-US" sz="1200" b="1" dirty="0">
                <a:solidFill>
                  <a:prstClr val="black"/>
                </a:solidFill>
                <a:latin typeface="Arial Black" panose="020B0A04020102020204" pitchFamily="34" charset="0"/>
              </a:rPr>
              <a:t>c</a:t>
            </a:r>
            <a:r>
              <a:rPr lang="en-US" sz="1200" b="1" dirty="0" smtClean="0">
                <a:solidFill>
                  <a:prstClr val="black"/>
                </a:solidFill>
                <a:latin typeface="Arial Black" panose="020B0A04020102020204" pitchFamily="34" charset="0"/>
              </a:rPr>
              <a:t>ould be towed to a port.</a:t>
            </a:r>
          </a:p>
          <a:p>
            <a:endParaRPr lang="en-US" sz="1200" b="1" dirty="0">
              <a:solidFill>
                <a:prstClr val="black"/>
              </a:solidFill>
              <a:latin typeface="Arial Black" panose="020B0A04020102020204" pitchFamily="34" charset="0"/>
            </a:endParaRPr>
          </a:p>
          <a:p>
            <a:r>
              <a:rPr lang="en-US" sz="1200" b="1" dirty="0" smtClean="0">
                <a:solidFill>
                  <a:prstClr val="black"/>
                </a:solidFill>
                <a:latin typeface="Arial Black" panose="020B0A04020102020204" pitchFamily="34" charset="0"/>
              </a:rPr>
              <a:t>THE LESSONS TO BE LEARNED</a:t>
            </a:r>
          </a:p>
          <a:p>
            <a:endParaRPr lang="en-US" sz="1200" b="1" dirty="0">
              <a:solidFill>
                <a:prstClr val="black"/>
              </a:solidFill>
              <a:latin typeface="Arial Black" panose="020B0A04020102020204" pitchFamily="34" charset="0"/>
            </a:endParaRPr>
          </a:p>
          <a:p>
            <a:r>
              <a:rPr lang="en-US" sz="1200" b="1" dirty="0" smtClean="0">
                <a:solidFill>
                  <a:prstClr val="black"/>
                </a:solidFill>
                <a:latin typeface="Arial Black" panose="020B0A04020102020204" pitchFamily="34" charset="0"/>
              </a:rPr>
              <a:t>Are the same as in the previous Case Study , but again it is striking to see that even in very </a:t>
            </a:r>
          </a:p>
          <a:p>
            <a:r>
              <a:rPr lang="en-US" sz="1200" b="1" dirty="0">
                <a:solidFill>
                  <a:prstClr val="black"/>
                </a:solidFill>
                <a:latin typeface="Arial Black" panose="020B0A04020102020204" pitchFamily="34" charset="0"/>
              </a:rPr>
              <a:t>s</a:t>
            </a:r>
            <a:r>
              <a:rPr lang="en-US" sz="1200" b="1" dirty="0" smtClean="0">
                <a:solidFill>
                  <a:prstClr val="black"/>
                </a:solidFill>
                <a:latin typeface="Arial Black" panose="020B0A04020102020204" pitchFamily="34" charset="0"/>
              </a:rPr>
              <a:t>ophisticated ports were one has all the means that are required to handle and document </a:t>
            </a:r>
          </a:p>
          <a:p>
            <a:r>
              <a:rPr lang="en-US" sz="1200" b="1" dirty="0">
                <a:solidFill>
                  <a:prstClr val="black"/>
                </a:solidFill>
                <a:latin typeface="Arial Black" panose="020B0A04020102020204" pitchFamily="34" charset="0"/>
              </a:rPr>
              <a:t>a</a:t>
            </a:r>
            <a:r>
              <a:rPr lang="en-US" sz="1200" b="1" dirty="0" smtClean="0">
                <a:solidFill>
                  <a:prstClr val="black"/>
                </a:solidFill>
                <a:latin typeface="Arial Black" panose="020B0A04020102020204" pitchFamily="34" charset="0"/>
              </a:rPr>
              <a:t>ll DG containers it is not watertight and incidents can occur.</a:t>
            </a:r>
          </a:p>
          <a:p>
            <a:endParaRPr lang="en-US" sz="1200" b="1" dirty="0">
              <a:solidFill>
                <a:prstClr val="black"/>
              </a:solidFill>
              <a:latin typeface="Arial Black" panose="020B0A04020102020204" pitchFamily="34" charset="0"/>
            </a:endParaRPr>
          </a:p>
          <a:p>
            <a:r>
              <a:rPr lang="en-US" sz="1200" b="1" dirty="0" smtClean="0">
                <a:solidFill>
                  <a:prstClr val="black"/>
                </a:solidFill>
                <a:latin typeface="Arial Black" panose="020B0A04020102020204" pitchFamily="34" charset="0"/>
              </a:rPr>
              <a:t>This is not to say that there should be a tolerance , to the contrary it is a warning to us all that </a:t>
            </a:r>
          </a:p>
          <a:p>
            <a:r>
              <a:rPr lang="en-US" sz="1200" b="1" dirty="0">
                <a:solidFill>
                  <a:prstClr val="black"/>
                </a:solidFill>
                <a:latin typeface="Arial Black" panose="020B0A04020102020204" pitchFamily="34" charset="0"/>
              </a:rPr>
              <a:t>o</a:t>
            </a:r>
            <a:r>
              <a:rPr lang="en-US" sz="1200" b="1" dirty="0" smtClean="0">
                <a:solidFill>
                  <a:prstClr val="black"/>
                </a:solidFill>
                <a:latin typeface="Arial Black" panose="020B0A04020102020204" pitchFamily="34" charset="0"/>
              </a:rPr>
              <a:t>ne has to implement ridged safety precautions to make sure none of such hazardous cargoes </a:t>
            </a:r>
          </a:p>
          <a:p>
            <a:r>
              <a:rPr lang="en-US" sz="1200" b="1" dirty="0">
                <a:solidFill>
                  <a:prstClr val="black"/>
                </a:solidFill>
                <a:latin typeface="Arial Black" panose="020B0A04020102020204" pitchFamily="34" charset="0"/>
              </a:rPr>
              <a:t>c</a:t>
            </a:r>
            <a:r>
              <a:rPr lang="en-US" sz="1200" b="1" dirty="0" smtClean="0">
                <a:solidFill>
                  <a:prstClr val="black"/>
                </a:solidFill>
                <a:latin typeface="Arial Black" panose="020B0A04020102020204" pitchFamily="34" charset="0"/>
              </a:rPr>
              <a:t>an pass through unless the required DG information is transmitted and available to all parties </a:t>
            </a:r>
          </a:p>
          <a:p>
            <a:r>
              <a:rPr lang="en-US" sz="1200" b="1" dirty="0">
                <a:solidFill>
                  <a:prstClr val="black"/>
                </a:solidFill>
                <a:latin typeface="Arial Black" panose="020B0A04020102020204" pitchFamily="34" charset="0"/>
              </a:rPr>
              <a:t>t</a:t>
            </a:r>
            <a:r>
              <a:rPr lang="en-US" sz="1200" b="1" dirty="0" smtClean="0">
                <a:solidFill>
                  <a:prstClr val="black"/>
                </a:solidFill>
                <a:latin typeface="Arial Black" panose="020B0A04020102020204" pitchFamily="34" charset="0"/>
              </a:rPr>
              <a:t>hat need it or risk to have a need for these. </a:t>
            </a:r>
          </a:p>
          <a:p>
            <a:r>
              <a:rPr lang="en-US" sz="1200" b="1" dirty="0" smtClean="0">
                <a:solidFill>
                  <a:prstClr val="black"/>
                </a:solidFill>
                <a:latin typeface="Arial Black" panose="020B0A04020102020204" pitchFamily="34" charset="0"/>
              </a:rPr>
              <a:t>So never be self assured that “all is fine” and “honky dory” and that your organization requires</a:t>
            </a:r>
          </a:p>
          <a:p>
            <a:r>
              <a:rPr lang="en-US" sz="1200" b="1" dirty="0">
                <a:solidFill>
                  <a:prstClr val="black"/>
                </a:solidFill>
                <a:latin typeface="Arial Black" panose="020B0A04020102020204" pitchFamily="34" charset="0"/>
              </a:rPr>
              <a:t>t</a:t>
            </a:r>
            <a:r>
              <a:rPr lang="en-US" sz="1200" b="1" dirty="0" smtClean="0">
                <a:solidFill>
                  <a:prstClr val="black"/>
                </a:solidFill>
                <a:latin typeface="Arial Black" panose="020B0A04020102020204" pitchFamily="34" charset="0"/>
              </a:rPr>
              <a:t>o be attentive all the time.   </a:t>
            </a: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a:p>
            <a:endParaRPr lang="en-US" sz="1200" b="1" dirty="0" smtClean="0">
              <a:solidFill>
                <a:prstClr val="black"/>
              </a:solidFill>
              <a:latin typeface="Arial Black" panose="020B0A04020102020204" pitchFamily="34" charset="0"/>
            </a:endParaRPr>
          </a:p>
        </p:txBody>
      </p:sp>
    </p:spTree>
    <p:extLst>
      <p:ext uri="{BB962C8B-B14F-4D97-AF65-F5344CB8AC3E}">
        <p14:creationId xmlns:p14="http://schemas.microsoft.com/office/powerpoint/2010/main" val="336622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971550"/>
            <a:ext cx="8305113" cy="5184000"/>
          </a:xfrm>
          <a:prstGeom prst="rect">
            <a:avLst/>
          </a:prstGeom>
        </p:spPr>
      </p:pic>
    </p:spTree>
    <p:extLst>
      <p:ext uri="{BB962C8B-B14F-4D97-AF65-F5344CB8AC3E}">
        <p14:creationId xmlns:p14="http://schemas.microsoft.com/office/powerpoint/2010/main" val="35433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332656"/>
            <a:ext cx="8229600" cy="5793507"/>
          </a:xfrm>
        </p:spPr>
        <p:txBody>
          <a:bodyPr>
            <a:normAutofit/>
          </a:bodyPr>
          <a:lstStyle/>
          <a:p>
            <a:pPr marL="0" indent="0">
              <a:buNone/>
            </a:pPr>
            <a:r>
              <a:rPr lang="en-US" sz="1400" b="1" dirty="0" smtClean="0"/>
              <a:t/>
            </a:r>
            <a:br>
              <a:rPr lang="en-US" sz="1400" b="1" dirty="0" smtClean="0"/>
            </a:br>
            <a:r>
              <a:rPr lang="en-US" sz="1400" b="1" dirty="0" smtClean="0"/>
              <a:t/>
            </a:r>
            <a:br>
              <a:rPr lang="en-US" sz="1400" b="1" dirty="0" smtClean="0"/>
            </a:br>
            <a:endParaRPr lang="nl-BE" sz="1400" dirty="0"/>
          </a:p>
        </p:txBody>
      </p:sp>
      <p:sp>
        <p:nvSpPr>
          <p:cNvPr id="5" name="Rechthoek 4"/>
          <p:cNvSpPr/>
          <p:nvPr/>
        </p:nvSpPr>
        <p:spPr>
          <a:xfrm>
            <a:off x="179512" y="692696"/>
            <a:ext cx="8964488" cy="4893647"/>
          </a:xfrm>
          <a:prstGeom prst="rect">
            <a:avLst/>
          </a:prstGeom>
        </p:spPr>
        <p:txBody>
          <a:bodyPr wrap="square">
            <a:spAutoFit/>
          </a:bodyPr>
          <a:lstStyle/>
          <a:p>
            <a:pPr>
              <a:spcBef>
                <a:spcPct val="20000"/>
              </a:spcBef>
            </a:pPr>
            <a:r>
              <a:rPr lang="en-US" sz="1400" b="1" dirty="0">
                <a:solidFill>
                  <a:prstClr val="black"/>
                </a:solidFill>
                <a:latin typeface="Arial Black" panose="020B0A04020102020204" pitchFamily="34" charset="0"/>
              </a:rPr>
              <a:t>5-Specific stowage requirements for DG cargo </a:t>
            </a:r>
            <a:br>
              <a:rPr lang="en-US" sz="1400" b="1" dirty="0">
                <a:solidFill>
                  <a:prstClr val="black"/>
                </a:solidFill>
                <a:latin typeface="Arial Black" panose="020B0A04020102020204" pitchFamily="34" charset="0"/>
              </a:rPr>
            </a:br>
            <a:r>
              <a:rPr lang="en-US" sz="1400" b="1" dirty="0">
                <a:solidFill>
                  <a:prstClr val="black"/>
                </a:solidFill>
                <a:latin typeface="Arial Black" panose="020B0A04020102020204" pitchFamily="34" charset="0"/>
              </a:rPr>
              <a:t>   (e.g. Clear of living quarters OR if under deck, in a mechanically ventilated space </a:t>
            </a:r>
            <a:r>
              <a:rPr lang="en-US" sz="1400" b="1" dirty="0" err="1">
                <a:solidFill>
                  <a:prstClr val="black"/>
                </a:solidFill>
                <a:latin typeface="Arial Black" panose="020B0A04020102020204" pitchFamily="34" charset="0"/>
              </a:rPr>
              <a:t>etc</a:t>
            </a:r>
            <a:r>
              <a:rPr lang="en-US" sz="1400" b="1" dirty="0">
                <a:solidFill>
                  <a:prstClr val="black"/>
                </a:solidFill>
                <a:latin typeface="Arial Black" panose="020B0A04020102020204" pitchFamily="34" charset="0"/>
              </a:rPr>
              <a:t>) </a:t>
            </a:r>
          </a:p>
          <a:p>
            <a:pPr>
              <a:spcBef>
                <a:spcPct val="20000"/>
              </a:spcBef>
            </a:pPr>
            <a:r>
              <a:rPr lang="en-US" sz="1400" b="1" dirty="0">
                <a:solidFill>
                  <a:prstClr val="black"/>
                </a:solidFill>
                <a:latin typeface="Arial Black" panose="020B0A04020102020204" pitchFamily="34" charset="0"/>
              </a:rPr>
              <a:t>    may be verified from individual entries of dangerous goods list in the IMDG code.</a:t>
            </a:r>
          </a:p>
          <a:p>
            <a:pPr>
              <a:spcBef>
                <a:spcPct val="20000"/>
              </a:spcBef>
            </a:pPr>
            <a:endParaRPr lang="en-US" sz="1400" b="1" dirty="0" smtClean="0">
              <a:solidFill>
                <a:prstClr val="black"/>
              </a:solidFill>
              <a:latin typeface="Arial Black" panose="020B0A04020102020204" pitchFamily="34" charset="0"/>
            </a:endParaRPr>
          </a:p>
          <a:p>
            <a:pPr>
              <a:spcBef>
                <a:spcPct val="20000"/>
              </a:spcBef>
            </a:pPr>
            <a:endParaRPr lang="en-US" sz="1400" b="1" dirty="0">
              <a:solidFill>
                <a:prstClr val="black"/>
              </a:solidFill>
              <a:latin typeface="Arial Black" panose="020B0A04020102020204" pitchFamily="34" charset="0"/>
            </a:endParaRPr>
          </a:p>
          <a:p>
            <a:pPr>
              <a:spcBef>
                <a:spcPct val="20000"/>
              </a:spcBef>
            </a:pPr>
            <a:r>
              <a:rPr lang="en-US" sz="1400" b="1" dirty="0">
                <a:solidFill>
                  <a:prstClr val="black"/>
                </a:solidFill>
                <a:latin typeface="Arial Black" panose="020B0A04020102020204" pitchFamily="34" charset="0"/>
              </a:rPr>
              <a:t>6-DG segregation shall be verified for compliance with requirements of the IMDG code. </a:t>
            </a:r>
          </a:p>
          <a:p>
            <a:pPr>
              <a:spcBef>
                <a:spcPct val="20000"/>
              </a:spcBef>
            </a:pPr>
            <a:r>
              <a:rPr lang="en-US" sz="1400" b="1" dirty="0">
                <a:solidFill>
                  <a:prstClr val="black"/>
                </a:solidFill>
                <a:latin typeface="Arial Black" panose="020B0A04020102020204" pitchFamily="34" charset="0"/>
              </a:rPr>
              <a:t>   Caution must be exercised when using vessels stowage planning software for </a:t>
            </a:r>
            <a:r>
              <a:rPr lang="en-US" sz="1400" b="1" dirty="0" smtClean="0">
                <a:solidFill>
                  <a:prstClr val="black"/>
                </a:solidFill>
                <a:latin typeface="Arial Black" panose="020B0A04020102020204" pitchFamily="34" charset="0"/>
              </a:rPr>
              <a:t>this</a:t>
            </a:r>
          </a:p>
          <a:p>
            <a:pPr>
              <a:spcBef>
                <a:spcPct val="20000"/>
              </a:spcBef>
            </a:pPr>
            <a:r>
              <a:rPr lang="en-US" sz="1400" b="1" dirty="0" smtClean="0">
                <a:solidFill>
                  <a:prstClr val="black"/>
                </a:solidFill>
                <a:latin typeface="Arial Black" panose="020B0A04020102020204" pitchFamily="34" charset="0"/>
              </a:rPr>
              <a:t>    purpose as </a:t>
            </a:r>
            <a:r>
              <a:rPr lang="en-US" sz="1400" b="1" dirty="0">
                <a:solidFill>
                  <a:prstClr val="black"/>
                </a:solidFill>
                <a:latin typeface="Arial Black" panose="020B0A04020102020204" pitchFamily="34" charset="0"/>
              </a:rPr>
              <a:t>it may or may not have comprehensive means of checking for bad </a:t>
            </a:r>
            <a:endParaRPr lang="en-US" sz="1400" b="1" dirty="0" smtClean="0">
              <a:solidFill>
                <a:prstClr val="black"/>
              </a:solidFill>
              <a:latin typeface="Arial Black" panose="020B0A04020102020204" pitchFamily="34" charset="0"/>
            </a:endParaRP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stowage </a:t>
            </a:r>
            <a:r>
              <a:rPr lang="en-US" sz="1400" b="1" dirty="0">
                <a:solidFill>
                  <a:prstClr val="black"/>
                </a:solidFill>
                <a:latin typeface="Arial Black" panose="020B0A04020102020204" pitchFamily="34" charset="0"/>
              </a:rPr>
              <a:t>&amp; segregation </a:t>
            </a:r>
            <a:r>
              <a:rPr lang="en-US" sz="1400" b="1" dirty="0" smtClean="0">
                <a:solidFill>
                  <a:prstClr val="black"/>
                </a:solidFill>
                <a:latin typeface="Arial Black" panose="020B0A04020102020204" pitchFamily="34" charset="0"/>
              </a:rPr>
              <a:t>against </a:t>
            </a:r>
            <a:r>
              <a:rPr lang="en-US" sz="1400" b="1" dirty="0">
                <a:solidFill>
                  <a:prstClr val="black"/>
                </a:solidFill>
                <a:latin typeface="Arial Black" panose="020B0A04020102020204" pitchFamily="34" charset="0"/>
              </a:rPr>
              <a:t>the latest international requirements. </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It </a:t>
            </a:r>
            <a:r>
              <a:rPr lang="en-US" sz="1400" b="1" dirty="0">
                <a:solidFill>
                  <a:prstClr val="black"/>
                </a:solidFill>
                <a:latin typeface="Arial Black" panose="020B0A04020102020204" pitchFamily="34" charset="0"/>
              </a:rPr>
              <a:t>is advisable to manually check for compliance. </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Segregation </a:t>
            </a:r>
            <a:r>
              <a:rPr lang="en-US" sz="1400" b="1" dirty="0">
                <a:solidFill>
                  <a:prstClr val="black"/>
                </a:solidFill>
                <a:latin typeface="Arial Black" panose="020B0A04020102020204" pitchFamily="34" charset="0"/>
              </a:rPr>
              <a:t>requirements of the IMDG code and any other local/national </a:t>
            </a:r>
            <a:r>
              <a:rPr lang="en-US" sz="1400" b="1" dirty="0" smtClean="0">
                <a:solidFill>
                  <a:prstClr val="black"/>
                </a:solidFill>
                <a:latin typeface="Arial Black" panose="020B0A04020102020204" pitchFamily="34" charset="0"/>
              </a:rPr>
              <a:t>regulations</a:t>
            </a:r>
          </a:p>
          <a:p>
            <a:pPr>
              <a:spcBef>
                <a:spcPct val="20000"/>
              </a:spcBef>
            </a:pPr>
            <a:r>
              <a:rPr lang="en-US" sz="1400" b="1" dirty="0" smtClean="0">
                <a:solidFill>
                  <a:prstClr val="black"/>
                </a:solidFill>
                <a:latin typeface="Arial Black" panose="020B0A04020102020204" pitchFamily="34" charset="0"/>
              </a:rPr>
              <a:t>    must </a:t>
            </a:r>
            <a:r>
              <a:rPr lang="en-US" sz="1400" b="1" dirty="0">
                <a:solidFill>
                  <a:prstClr val="black"/>
                </a:solidFill>
                <a:latin typeface="Arial Black" panose="020B0A04020102020204" pitchFamily="34" charset="0"/>
              </a:rPr>
              <a:t>be strictly adhered to. </a:t>
            </a:r>
            <a:br>
              <a:rPr lang="en-US" sz="1400" b="1" dirty="0">
                <a:solidFill>
                  <a:prstClr val="black"/>
                </a:solidFill>
                <a:latin typeface="Arial Black" panose="020B0A04020102020204" pitchFamily="34" charset="0"/>
              </a:rPr>
            </a:b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One </a:t>
            </a:r>
            <a:r>
              <a:rPr lang="en-US" sz="1400" b="1" dirty="0">
                <a:solidFill>
                  <a:prstClr val="black"/>
                </a:solidFill>
                <a:latin typeface="Arial Black" panose="020B0A04020102020204" pitchFamily="34" charset="0"/>
              </a:rPr>
              <a:t>must be aware that even DG cargoes belonging to the same class may </a:t>
            </a:r>
            <a:r>
              <a:rPr lang="en-US" sz="1400" b="1" dirty="0" smtClean="0">
                <a:solidFill>
                  <a:prstClr val="black"/>
                </a:solidFill>
                <a:latin typeface="Arial Black" panose="020B0A04020102020204" pitchFamily="34" charset="0"/>
              </a:rPr>
              <a:t>have</a:t>
            </a:r>
          </a:p>
          <a:p>
            <a:pPr>
              <a:spcBef>
                <a:spcPct val="20000"/>
              </a:spcBef>
            </a:pPr>
            <a:r>
              <a:rPr lang="en-US" sz="1400" b="1" dirty="0" smtClean="0">
                <a:solidFill>
                  <a:prstClr val="black"/>
                </a:solidFill>
                <a:latin typeface="Arial Black" panose="020B0A04020102020204" pitchFamily="34" charset="0"/>
              </a:rPr>
              <a:t>    segregation </a:t>
            </a:r>
            <a:r>
              <a:rPr lang="en-US" sz="1400" b="1" dirty="0">
                <a:solidFill>
                  <a:prstClr val="black"/>
                </a:solidFill>
                <a:latin typeface="Arial Black" panose="020B0A04020102020204" pitchFamily="34" charset="0"/>
              </a:rPr>
              <a:t>requirements amongst them. </a:t>
            </a:r>
            <a:endParaRPr lang="en-US" sz="1400" b="1" dirty="0" smtClean="0">
              <a:solidFill>
                <a:prstClr val="black"/>
              </a:solidFill>
              <a:latin typeface="Arial Black" panose="020B0A04020102020204" pitchFamily="34" charset="0"/>
            </a:endParaRPr>
          </a:p>
          <a:p>
            <a:pPr>
              <a:spcBef>
                <a:spcPct val="20000"/>
              </a:spcBef>
            </a:pPr>
            <a:r>
              <a:rPr lang="en-US" sz="1400" b="1" dirty="0" smtClean="0">
                <a:solidFill>
                  <a:prstClr val="black"/>
                </a:solidFill>
                <a:latin typeface="Arial Black" panose="020B0A04020102020204" pitchFamily="34" charset="0"/>
              </a:rPr>
              <a:t>    </a:t>
            </a:r>
            <a:r>
              <a:rPr lang="en-US" sz="1400" b="1" dirty="0">
                <a:solidFill>
                  <a:prstClr val="black"/>
                </a:solidFill>
                <a:latin typeface="Arial Black" panose="020B0A04020102020204" pitchFamily="34" charset="0"/>
              </a:rPr>
              <a:t>A good example is that of alkalis requiring to be separated form acids where as </a:t>
            </a:r>
            <a:r>
              <a:rPr lang="en-US" sz="1400" b="1" dirty="0" smtClean="0">
                <a:solidFill>
                  <a:prstClr val="black"/>
                </a:solidFill>
                <a:latin typeface="Arial Black" panose="020B0A04020102020204" pitchFamily="34" charset="0"/>
              </a:rPr>
              <a:t>both</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a:t>
            </a:r>
            <a:r>
              <a:rPr lang="en-US" sz="1400" b="1" dirty="0">
                <a:solidFill>
                  <a:prstClr val="black"/>
                </a:solidFill>
                <a:latin typeface="Arial Black" panose="020B0A04020102020204" pitchFamily="34" charset="0"/>
              </a:rPr>
              <a:t>acids and alkalis may belong to </a:t>
            </a:r>
            <a:r>
              <a:rPr lang="en-US" sz="1400" b="1" dirty="0" smtClean="0">
                <a:solidFill>
                  <a:prstClr val="black"/>
                </a:solidFill>
                <a:latin typeface="Arial Black" panose="020B0A04020102020204" pitchFamily="34" charset="0"/>
              </a:rPr>
              <a:t>IMO </a:t>
            </a:r>
            <a:r>
              <a:rPr lang="en-US" sz="1400" b="1" dirty="0">
                <a:solidFill>
                  <a:prstClr val="black"/>
                </a:solidFill>
                <a:latin typeface="Arial Black" panose="020B0A04020102020204" pitchFamily="34" charset="0"/>
              </a:rPr>
              <a:t>Class 8. Such segregation requirement will not </a:t>
            </a:r>
            <a:endParaRPr lang="en-US" sz="1400" b="1" dirty="0" smtClean="0">
              <a:solidFill>
                <a:prstClr val="black"/>
              </a:solidFill>
              <a:latin typeface="Arial Black" panose="020B0A04020102020204" pitchFamily="34" charset="0"/>
            </a:endParaRP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be </a:t>
            </a:r>
            <a:r>
              <a:rPr lang="en-US" sz="1400" b="1" dirty="0">
                <a:solidFill>
                  <a:prstClr val="black"/>
                </a:solidFill>
                <a:latin typeface="Arial Black" panose="020B0A04020102020204" pitchFamily="34" charset="0"/>
              </a:rPr>
              <a:t>found in the segregation tables of the IMDG code and </a:t>
            </a:r>
            <a:r>
              <a:rPr lang="en-US" sz="1400" b="1" dirty="0" smtClean="0">
                <a:solidFill>
                  <a:prstClr val="black"/>
                </a:solidFill>
                <a:latin typeface="Arial Black" panose="020B0A04020102020204" pitchFamily="34" charset="0"/>
              </a:rPr>
              <a:t>only individual </a:t>
            </a:r>
            <a:r>
              <a:rPr lang="en-US" sz="1400" b="1" dirty="0">
                <a:solidFill>
                  <a:prstClr val="black"/>
                </a:solidFill>
                <a:latin typeface="Arial Black" panose="020B0A04020102020204" pitchFamily="34" charset="0"/>
              </a:rPr>
              <a:t>entries of </a:t>
            </a:r>
            <a:r>
              <a:rPr lang="en-US" sz="1400" b="1" dirty="0" smtClean="0">
                <a:solidFill>
                  <a:prstClr val="black"/>
                </a:solidFill>
                <a:latin typeface="Arial Black" panose="020B0A04020102020204" pitchFamily="34" charset="0"/>
              </a:rPr>
              <a:t>the</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a:t>
            </a:r>
            <a:r>
              <a:rPr lang="en-US" sz="1400" b="1" dirty="0">
                <a:solidFill>
                  <a:prstClr val="black"/>
                </a:solidFill>
                <a:latin typeface="Arial Black" panose="020B0A04020102020204" pitchFamily="34" charset="0"/>
              </a:rPr>
              <a:t>dangerous goods list in the code indicate the requirement</a:t>
            </a:r>
            <a:br>
              <a:rPr lang="en-US" sz="1400" b="1" dirty="0">
                <a:solidFill>
                  <a:prstClr val="black"/>
                </a:solidFill>
                <a:latin typeface="Arial Black" panose="020B0A04020102020204" pitchFamily="34" charset="0"/>
              </a:rPr>
            </a:br>
            <a:endParaRPr lang="nl-BE" dirty="0">
              <a:solidFill>
                <a:prstClr val="black"/>
              </a:solidFill>
            </a:endParaRPr>
          </a:p>
        </p:txBody>
      </p:sp>
    </p:spTree>
    <p:extLst>
      <p:ext uri="{BB962C8B-B14F-4D97-AF65-F5344CB8AC3E}">
        <p14:creationId xmlns:p14="http://schemas.microsoft.com/office/powerpoint/2010/main" val="2354516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066"/>
          </a:xfrm>
        </p:spPr>
        <p:txBody>
          <a:bodyPr>
            <a:normAutofit/>
          </a:bodyPr>
          <a:lstStyle/>
          <a:p>
            <a:r>
              <a:rPr lang="nl-BE" sz="1800" b="1" u="sng" dirty="0" smtClean="0">
                <a:latin typeface="Arial Black" panose="020B0A04020102020204" pitchFamily="34" charset="0"/>
              </a:rPr>
              <a:t>Case </a:t>
            </a:r>
            <a:r>
              <a:rPr lang="nl-BE" sz="1800" b="1" u="sng" dirty="0" err="1" smtClean="0">
                <a:latin typeface="Arial Black" panose="020B0A04020102020204" pitchFamily="34" charset="0"/>
              </a:rPr>
              <a:t>study</a:t>
            </a:r>
            <a:r>
              <a:rPr lang="nl-BE" sz="1800" b="1" u="sng" dirty="0" smtClean="0">
                <a:latin typeface="Arial Black" panose="020B0A04020102020204" pitchFamily="34" charset="0"/>
              </a:rPr>
              <a:t> on </a:t>
            </a:r>
            <a:r>
              <a:rPr lang="nl-BE" sz="1800" b="1" u="sng" dirty="0" err="1" smtClean="0">
                <a:latin typeface="Arial Black" panose="020B0A04020102020204" pitchFamily="34" charset="0"/>
              </a:rPr>
              <a:t>the</a:t>
            </a:r>
            <a:r>
              <a:rPr lang="nl-BE" sz="1800" b="1" u="sng" dirty="0" smtClean="0">
                <a:latin typeface="Arial Black" panose="020B0A04020102020204" pitchFamily="34" charset="0"/>
              </a:rPr>
              <a:t> port of Tianjin </a:t>
            </a:r>
            <a:r>
              <a:rPr lang="nl-BE" sz="1800" b="1" u="sng" dirty="0" err="1" smtClean="0">
                <a:latin typeface="Arial Black" panose="020B0A04020102020204" pitchFamily="34" charset="0"/>
              </a:rPr>
              <a:t>explosion</a:t>
            </a:r>
            <a:r>
              <a:rPr lang="nl-BE" sz="1800" b="1" u="sng" dirty="0" smtClean="0">
                <a:latin typeface="Arial Black" panose="020B0A04020102020204" pitchFamily="34" charset="0"/>
              </a:rPr>
              <a:t> </a:t>
            </a:r>
            <a:endParaRPr lang="nl-BE" sz="1800" b="1" u="sng" dirty="0">
              <a:latin typeface="Arial Black" panose="020B0A04020102020204" pitchFamily="34" charset="0"/>
            </a:endParaRPr>
          </a:p>
        </p:txBody>
      </p:sp>
      <p:sp>
        <p:nvSpPr>
          <p:cNvPr id="3" name="Tijdelijke aanduiding voor inhoud 2"/>
          <p:cNvSpPr>
            <a:spLocks noGrp="1"/>
          </p:cNvSpPr>
          <p:nvPr>
            <p:ph idx="1"/>
          </p:nvPr>
        </p:nvSpPr>
        <p:spPr>
          <a:xfrm>
            <a:off x="457200" y="908720"/>
            <a:ext cx="8507288" cy="5949280"/>
          </a:xfrm>
        </p:spPr>
        <p:txBody>
          <a:bodyPr>
            <a:normAutofit/>
          </a:bodyPr>
          <a:lstStyle/>
          <a:p>
            <a:pPr marL="0" lvl="0" indent="0">
              <a:buNone/>
            </a:pPr>
            <a:r>
              <a:rPr lang="en-US" sz="1200" b="1" dirty="0">
                <a:solidFill>
                  <a:prstClr val="black"/>
                </a:solidFill>
                <a:latin typeface="Arial Black" panose="020B0A04020102020204" pitchFamily="34" charset="0"/>
              </a:rPr>
              <a:t>Operations at two container terminals in the port of Tianjin have been suspended following </a:t>
            </a:r>
            <a:r>
              <a:rPr lang="en-US" sz="1200" b="1" dirty="0" smtClean="0">
                <a:solidFill>
                  <a:prstClr val="black"/>
                </a:solidFill>
                <a:latin typeface="Arial Black" panose="020B0A04020102020204" pitchFamily="34" charset="0"/>
              </a:rPr>
              <a:t>the massive blast at the dangerous goods warehouse.</a:t>
            </a:r>
            <a:endParaRPr lang="en-US" sz="1200" b="1" dirty="0" smtClean="0">
              <a:latin typeface="Arial Black" panose="020B0A04020102020204" pitchFamily="34" charset="0"/>
            </a:endParaRPr>
          </a:p>
          <a:p>
            <a:pPr marL="0" lvl="0" indent="0">
              <a:buNone/>
            </a:pPr>
            <a:endParaRPr lang="en-US" sz="1200" b="1" dirty="0">
              <a:solidFill>
                <a:prstClr val="black"/>
              </a:solidFill>
              <a:latin typeface="Arial Black" panose="020B0A04020102020204" pitchFamily="34" charset="0"/>
            </a:endParaRPr>
          </a:p>
          <a:p>
            <a:pPr marL="0" lvl="0" indent="0">
              <a:buNone/>
            </a:pPr>
            <a:r>
              <a:rPr lang="en-US" sz="1200" b="1" dirty="0" smtClean="0">
                <a:solidFill>
                  <a:prstClr val="black"/>
                </a:solidFill>
                <a:latin typeface="Arial Black" panose="020B0A04020102020204" pitchFamily="34" charset="0"/>
              </a:rPr>
              <a:t>Three other container terminals all located between </a:t>
            </a:r>
            <a:r>
              <a:rPr lang="en-US" sz="1200" b="1" dirty="0">
                <a:solidFill>
                  <a:prstClr val="black"/>
                </a:solidFill>
                <a:latin typeface="Arial Black" panose="020B0A04020102020204" pitchFamily="34" charset="0"/>
              </a:rPr>
              <a:t>3 to 8 miles from the latter Tianjin </a:t>
            </a:r>
            <a:r>
              <a:rPr lang="en-US" sz="1200" b="1" dirty="0" smtClean="0">
                <a:solidFill>
                  <a:prstClr val="black"/>
                </a:solidFill>
                <a:latin typeface="Arial Black" panose="020B0A04020102020204" pitchFamily="34" charset="0"/>
              </a:rPr>
              <a:t>facility</a:t>
            </a:r>
            <a:endParaRPr lang="en-US" sz="1200" b="1" dirty="0">
              <a:solidFill>
                <a:prstClr val="black"/>
              </a:solidFill>
              <a:latin typeface="Arial Black" panose="020B0A04020102020204" pitchFamily="34" charset="0"/>
            </a:endParaRPr>
          </a:p>
          <a:p>
            <a:pPr marL="0" lvl="0" indent="0">
              <a:buNone/>
            </a:pPr>
            <a:r>
              <a:rPr lang="en-US" sz="1200" b="1" dirty="0" smtClean="0">
                <a:solidFill>
                  <a:prstClr val="black"/>
                </a:solidFill>
                <a:latin typeface="Arial Black" panose="020B0A04020102020204" pitchFamily="34" charset="0"/>
              </a:rPr>
              <a:t>where </a:t>
            </a:r>
            <a:r>
              <a:rPr lang="en-US" sz="1200" b="1" dirty="0">
                <a:solidFill>
                  <a:prstClr val="black"/>
                </a:solidFill>
                <a:latin typeface="Arial Black" panose="020B0A04020102020204" pitchFamily="34" charset="0"/>
              </a:rPr>
              <a:t>the explosion occurred were confirmed to have been shut down </a:t>
            </a:r>
            <a:r>
              <a:rPr lang="en-US" sz="1200" b="1" dirty="0" smtClean="0">
                <a:solidFill>
                  <a:prstClr val="black"/>
                </a:solidFill>
                <a:latin typeface="Arial Black" panose="020B0A04020102020204" pitchFamily="34" charset="0"/>
              </a:rPr>
              <a:t>immediately </a:t>
            </a:r>
          </a:p>
          <a:p>
            <a:pPr marL="0" lvl="0" indent="0">
              <a:buNone/>
            </a:pPr>
            <a:r>
              <a:rPr lang="en-US" sz="1200" b="1" dirty="0" smtClean="0">
                <a:solidFill>
                  <a:prstClr val="black"/>
                </a:solidFill>
                <a:latin typeface="Arial Black" panose="020B0A04020102020204" pitchFamily="34" charset="0"/>
              </a:rPr>
              <a:t>	 </a:t>
            </a:r>
          </a:p>
          <a:p>
            <a:pPr marL="0" indent="0">
              <a:buNone/>
            </a:pPr>
            <a:r>
              <a:rPr lang="en-US" sz="1200" b="1" dirty="0">
                <a:solidFill>
                  <a:prstClr val="black"/>
                </a:solidFill>
                <a:latin typeface="Arial Black" panose="020B0A04020102020204" pitchFamily="34" charset="0"/>
              </a:rPr>
              <a:t>T</a:t>
            </a:r>
            <a:r>
              <a:rPr lang="en-US" sz="1200" b="1" dirty="0" smtClean="0">
                <a:solidFill>
                  <a:prstClr val="black"/>
                </a:solidFill>
                <a:latin typeface="Arial Black" panose="020B0A04020102020204" pitchFamily="34" charset="0"/>
              </a:rPr>
              <a:t>he explosions of the dangerous materials were located in the Bonded </a:t>
            </a:r>
            <a:r>
              <a:rPr lang="en-US" sz="1200" b="1" dirty="0">
                <a:solidFill>
                  <a:prstClr val="black"/>
                </a:solidFill>
                <a:latin typeface="Arial Black" panose="020B0A04020102020204" pitchFamily="34" charset="0"/>
              </a:rPr>
              <a:t>Area of Tianjin </a:t>
            </a:r>
            <a:r>
              <a:rPr lang="en-US" sz="1200" b="1" dirty="0" smtClean="0">
                <a:solidFill>
                  <a:prstClr val="black"/>
                </a:solidFill>
                <a:latin typeface="Arial Black" panose="020B0A04020102020204" pitchFamily="34" charset="0"/>
              </a:rPr>
              <a:t>port</a:t>
            </a:r>
          </a:p>
          <a:p>
            <a:pPr marL="0" lvl="0" indent="0">
              <a:buNone/>
            </a:pPr>
            <a:r>
              <a:rPr lang="en-US" sz="1200" b="1" dirty="0">
                <a:solidFill>
                  <a:prstClr val="black"/>
                </a:solidFill>
                <a:latin typeface="Arial Black" panose="020B0A04020102020204" pitchFamily="34" charset="0"/>
              </a:rPr>
              <a:t>a</a:t>
            </a:r>
            <a:r>
              <a:rPr lang="en-US" sz="1200" b="1" dirty="0" smtClean="0">
                <a:solidFill>
                  <a:prstClr val="black"/>
                </a:solidFill>
                <a:latin typeface="Arial Black" panose="020B0A04020102020204" pitchFamily="34" charset="0"/>
              </a:rPr>
              <a:t>nd caused by a badly stored shipment </a:t>
            </a:r>
            <a:r>
              <a:rPr lang="en-US" sz="1200" b="1" dirty="0">
                <a:solidFill>
                  <a:prstClr val="black"/>
                </a:solidFill>
                <a:latin typeface="Arial Black" panose="020B0A04020102020204" pitchFamily="34" charset="0"/>
              </a:rPr>
              <a:t>of </a:t>
            </a:r>
            <a:r>
              <a:rPr lang="en-US" sz="1200" b="1" dirty="0" smtClean="0">
                <a:solidFill>
                  <a:prstClr val="black"/>
                </a:solidFill>
                <a:latin typeface="Arial Black" panose="020B0A04020102020204" pitchFamily="34" charset="0"/>
              </a:rPr>
              <a:t>explosives of 24 tons of TNT.</a:t>
            </a:r>
          </a:p>
          <a:p>
            <a:pPr marL="0" lvl="0" indent="0">
              <a:buNone/>
            </a:pPr>
            <a:endParaRPr lang="en-US" sz="1200" b="1" dirty="0">
              <a:solidFill>
                <a:prstClr val="black"/>
              </a:solidFill>
              <a:latin typeface="Arial Black" panose="020B0A04020102020204" pitchFamily="34" charset="0"/>
            </a:endParaRPr>
          </a:p>
          <a:p>
            <a:pPr marL="0" lvl="0" indent="0">
              <a:buNone/>
            </a:pPr>
            <a:r>
              <a:rPr lang="en-US" sz="1200" b="1" dirty="0" smtClean="0">
                <a:solidFill>
                  <a:prstClr val="black"/>
                </a:solidFill>
                <a:latin typeface="Arial Black" panose="020B0A04020102020204" pitchFamily="34" charset="0"/>
              </a:rPr>
              <a:t>		THE CONSEQUENCES ARE </a:t>
            </a:r>
          </a:p>
          <a:p>
            <a:pPr marL="0" lvl="0" indent="0">
              <a:buNone/>
            </a:pPr>
            <a:r>
              <a:rPr lang="en-US" sz="1200" dirty="0" smtClean="0">
                <a:solidFill>
                  <a:prstClr val="black"/>
                </a:solidFill>
                <a:latin typeface="Arial Black" panose="020B0A04020102020204" pitchFamily="34" charset="0"/>
              </a:rPr>
              <a:t>		-  </a:t>
            </a:r>
            <a:r>
              <a:rPr lang="en-US" sz="1200" b="1" dirty="0" smtClean="0">
                <a:solidFill>
                  <a:prstClr val="black"/>
                </a:solidFill>
                <a:latin typeface="Arial Black" panose="020B0A04020102020204" pitchFamily="34" charset="0"/>
              </a:rPr>
              <a:t>52 people were killed 40 on terminal +12 fire fighter </a:t>
            </a:r>
          </a:p>
          <a:p>
            <a:pPr marL="0" lvl="0" indent="0">
              <a:buNone/>
            </a:pPr>
            <a:r>
              <a:rPr lang="en-US" sz="1200" b="1" dirty="0" smtClean="0">
                <a:solidFill>
                  <a:prstClr val="black"/>
                </a:solidFill>
                <a:latin typeface="Arial Black" panose="020B0A04020102020204" pitchFamily="34" charset="0"/>
              </a:rPr>
              <a:t>		-700 people injured and intoxicated by the fumes of the toxic cloud</a:t>
            </a:r>
          </a:p>
          <a:p>
            <a:pPr marL="0" lvl="0" indent="0">
              <a:buNone/>
            </a:pPr>
            <a:r>
              <a:rPr lang="en-US" sz="1200" b="1" dirty="0" smtClean="0">
                <a:solidFill>
                  <a:prstClr val="black"/>
                </a:solidFill>
                <a:latin typeface="Arial Black" panose="020B0A04020102020204" pitchFamily="34" charset="0"/>
              </a:rPr>
              <a:t>		-Several thousands of cars were completely destroyed</a:t>
            </a:r>
          </a:p>
          <a:p>
            <a:pPr marL="0" lvl="0" indent="0">
              <a:buNone/>
            </a:pP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	-Series of containers were also destroyed</a:t>
            </a:r>
          </a:p>
          <a:p>
            <a:pPr marL="0" lvl="0" indent="0">
              <a:buNone/>
            </a:pP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	-The goods that were in the containers were also completely destroyed </a:t>
            </a:r>
          </a:p>
          <a:p>
            <a:pPr marL="0" lvl="0" indent="0">
              <a:buNone/>
            </a:pP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	-Buildings were damaged and destroyed</a:t>
            </a:r>
          </a:p>
          <a:p>
            <a:pPr marL="0" lvl="0" indent="0">
              <a:buNone/>
            </a:pP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	-The terminal equipment has been declared total loss</a:t>
            </a:r>
          </a:p>
          <a:p>
            <a:pPr marL="0" lvl="0" indent="0">
              <a:buNone/>
            </a:pPr>
            <a:r>
              <a:rPr lang="en-US" sz="1200" b="1" dirty="0" smtClean="0">
                <a:solidFill>
                  <a:prstClr val="black"/>
                </a:solidFill>
                <a:latin typeface="Arial Black" panose="020B0A04020102020204" pitchFamily="34" charset="0"/>
              </a:rPr>
              <a:t>		-It also caused a environmental problem because of the fumes that </a:t>
            </a:r>
          </a:p>
          <a:p>
            <a:pPr marL="0" lvl="0" indent="0">
              <a:buNone/>
            </a:pP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	 were dangerous for human life when inhaled.</a:t>
            </a:r>
          </a:p>
          <a:p>
            <a:pPr marL="0" lvl="0" indent="0">
              <a:buNone/>
            </a:pP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	-Some of the container vessels that were on the terminal also were damaged</a:t>
            </a:r>
          </a:p>
          <a:p>
            <a:pPr marL="0" lvl="0" indent="0">
              <a:buNone/>
            </a:pPr>
            <a:endParaRPr lang="en-US" sz="1200" b="1" dirty="0" smtClean="0">
              <a:solidFill>
                <a:prstClr val="black"/>
              </a:solidFill>
              <a:latin typeface="Arial Black" panose="020B0A04020102020204" pitchFamily="34" charset="0"/>
            </a:endParaRPr>
          </a:p>
          <a:p>
            <a:pPr marL="0" lvl="0" indent="0">
              <a:buNone/>
            </a:pPr>
            <a:r>
              <a:rPr lang="en-US" sz="1200" b="1" dirty="0" smtClean="0">
                <a:solidFill>
                  <a:prstClr val="black"/>
                </a:solidFill>
                <a:latin typeface="Arial Black" panose="020B0A04020102020204" pitchFamily="34" charset="0"/>
              </a:rPr>
              <a:t>All the parties involved will now be very concerned on how the claims will be settled. </a:t>
            </a:r>
            <a:endParaRPr lang="en-US" sz="1200" b="1" dirty="0">
              <a:solidFill>
                <a:prstClr val="black"/>
              </a:solidFill>
              <a:latin typeface="Arial Black" panose="020B0A04020102020204" pitchFamily="34" charset="0"/>
            </a:endParaRPr>
          </a:p>
          <a:p>
            <a:pPr marL="0" lvl="0" indent="0">
              <a:buNone/>
            </a:pPr>
            <a:r>
              <a:rPr lang="en-US" sz="1200" b="1" dirty="0">
                <a:solidFill>
                  <a:prstClr val="black"/>
                </a:solidFill>
                <a:latin typeface="Arial Black" panose="020B0A04020102020204" pitchFamily="34" charset="0"/>
              </a:rPr>
              <a:t>The </a:t>
            </a:r>
            <a:r>
              <a:rPr lang="en-US" sz="1200" b="1" dirty="0" smtClean="0">
                <a:solidFill>
                  <a:prstClr val="black"/>
                </a:solidFill>
                <a:latin typeface="Arial Black" panose="020B0A04020102020204" pitchFamily="34" charset="0"/>
              </a:rPr>
              <a:t>carriers-shippers-owners of the cargo  are very concerned about the whole situation which will cause</a:t>
            </a:r>
            <a:r>
              <a:rPr lang="en-US" sz="1200" b="1" dirty="0">
                <a:solidFill>
                  <a:prstClr val="black"/>
                </a:solidFill>
                <a:latin typeface="Arial Black" panose="020B0A04020102020204" pitchFamily="34" charset="0"/>
              </a:rPr>
              <a:t> </a:t>
            </a:r>
            <a:r>
              <a:rPr lang="en-US" sz="1200" b="1" dirty="0" smtClean="0">
                <a:solidFill>
                  <a:prstClr val="black"/>
                </a:solidFill>
                <a:latin typeface="Arial Black" panose="020B0A04020102020204" pitchFamily="34" charset="0"/>
              </a:rPr>
              <a:t>a situation where a record amount of multi million dollar claims which will need to be settled over a period of several years.</a:t>
            </a:r>
            <a:endParaRPr lang="en-US" sz="1200" b="1" dirty="0">
              <a:solidFill>
                <a:prstClr val="black"/>
              </a:solidFill>
              <a:latin typeface="Arial Black" panose="020B0A04020102020204" pitchFamily="34" charset="0"/>
            </a:endParaRPr>
          </a:p>
          <a:p>
            <a:pPr marL="0" indent="0">
              <a:buNone/>
            </a:pPr>
            <a:endParaRPr lang="en-US" sz="1200" b="1" dirty="0" smtClean="0">
              <a:solidFill>
                <a:prstClr val="black"/>
              </a:solidFill>
              <a:latin typeface="Arial Black" panose="020B0A04020102020204" pitchFamily="34" charset="0"/>
            </a:endParaRPr>
          </a:p>
          <a:p>
            <a:pPr marL="0" lvl="0" indent="0">
              <a:buNone/>
            </a:pPr>
            <a:endParaRPr lang="en-US" sz="1200" b="1" dirty="0">
              <a:solidFill>
                <a:prstClr val="black"/>
              </a:solidFill>
            </a:endParaRPr>
          </a:p>
        </p:txBody>
      </p:sp>
    </p:spTree>
    <p:extLst>
      <p:ext uri="{BB962C8B-B14F-4D97-AF65-F5344CB8AC3E}">
        <p14:creationId xmlns:p14="http://schemas.microsoft.com/office/powerpoint/2010/main" val="57446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3528" y="620688"/>
            <a:ext cx="8712968" cy="6237312"/>
          </a:xfrm>
        </p:spPr>
        <p:txBody>
          <a:bodyPr>
            <a:normAutofit/>
          </a:bodyPr>
          <a:lstStyle/>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a:t>
            </a:r>
          </a:p>
          <a:p>
            <a:pPr marL="0" indent="0">
              <a:buNone/>
            </a:pPr>
            <a:r>
              <a:rPr lang="en-US" sz="1200" b="1" dirty="0" smtClean="0">
                <a:latin typeface="Arial Black" panose="020B0A04020102020204" pitchFamily="34" charset="0"/>
              </a:rPr>
              <a:t>		</a:t>
            </a:r>
            <a:r>
              <a:rPr lang="en-US" sz="1800" b="1" u="sng" dirty="0" smtClean="0">
                <a:latin typeface="Arial Black" panose="020B0A04020102020204" pitchFamily="34" charset="0"/>
              </a:rPr>
              <a:t>THE REASONS THE CASTROPHY </a:t>
            </a:r>
            <a:endParaRPr lang="en-US" sz="1200" b="1" dirty="0">
              <a:latin typeface="Arial Black" panose="020B0A04020102020204" pitchFamily="34" charset="0"/>
            </a:endParaRPr>
          </a:p>
          <a:p>
            <a:pPr marL="0" indent="0">
              <a:buNone/>
            </a:pPr>
            <a:r>
              <a:rPr lang="en-US" sz="1200" b="1" dirty="0" smtClean="0">
                <a:latin typeface="Arial Black" panose="020B0A04020102020204" pitchFamily="34" charset="0"/>
              </a:rPr>
              <a:t>		1-Badly stored sodium cyanide 700 tons highly flammable and very dangerous</a:t>
            </a:r>
          </a:p>
          <a:p>
            <a:pPr marL="0" indent="0">
              <a:buNone/>
            </a:pPr>
            <a:endParaRPr lang="en-US" sz="1200" b="1" dirty="0" smtClean="0">
              <a:latin typeface="Arial Black" panose="020B0A04020102020204" pitchFamily="34" charset="0"/>
            </a:endParaRP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2-When the first explosions occurred</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-It was unclear what chemicals were kept on site</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-Officials panicked and did not have the lists handy on what </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products and IMCO classes were stored on site.</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-There was a high degree of panic, people did not know what to do</a:t>
            </a:r>
          </a:p>
          <a:p>
            <a:pPr marL="0" indent="0">
              <a:buNone/>
            </a:pPr>
            <a:endParaRPr lang="en-US" sz="1200" b="1" dirty="0" smtClean="0">
              <a:latin typeface="Arial Black" panose="020B0A04020102020204" pitchFamily="34" charset="0"/>
            </a:endParaRP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3-The documentation of the warehouse concerned the dangerous goods was </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not kept up to date and was not available to the fire fighters or the authorities</a:t>
            </a:r>
          </a:p>
          <a:p>
            <a:pPr marL="0" indent="0">
              <a:buNone/>
            </a:pPr>
            <a:endParaRPr lang="en-US" sz="1200" b="1" dirty="0" smtClean="0">
              <a:latin typeface="Arial Black" panose="020B0A04020102020204" pitchFamily="34" charset="0"/>
            </a:endParaRP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4-The port and terminal were not prepared enough to confront a major incident </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like this and did not have access quickly enough to the data and equipment</a:t>
            </a:r>
          </a:p>
          <a:p>
            <a:pPr marL="0" indent="0">
              <a:buNone/>
            </a:pPr>
            <a:r>
              <a:rPr lang="en-US" sz="1200" b="1" dirty="0">
                <a:latin typeface="Arial Black" panose="020B0A04020102020204" pitchFamily="34" charset="0"/>
              </a:rPr>
              <a:t>	</a:t>
            </a:r>
            <a:r>
              <a:rPr lang="en-US" sz="1200" b="1" dirty="0" smtClean="0">
                <a:latin typeface="Arial Black" panose="020B0A04020102020204" pitchFamily="34" charset="0"/>
              </a:rPr>
              <a:t>	  to be able and contain or reduce the impact of the situation. </a:t>
            </a:r>
          </a:p>
          <a:p>
            <a:pPr marL="0" indent="0">
              <a:buNone/>
            </a:pPr>
            <a:r>
              <a:rPr lang="en-US" sz="1200" b="1" dirty="0" smtClean="0">
                <a:latin typeface="Arial Black" panose="020B0A04020102020204" pitchFamily="34" charset="0"/>
              </a:rPr>
              <a:t>    </a:t>
            </a:r>
          </a:p>
          <a:p>
            <a:pPr marL="0" indent="0">
              <a:buNone/>
            </a:pPr>
            <a:r>
              <a:rPr lang="en-US" sz="1200" b="1" dirty="0" smtClean="0">
                <a:latin typeface="Arial Black" panose="020B0A04020102020204" pitchFamily="34" charset="0"/>
              </a:rPr>
              <a:t>		5-</a:t>
            </a:r>
            <a:r>
              <a:rPr lang="en-US" sz="1200" dirty="0">
                <a:latin typeface="Arial Black" panose="020B0A04020102020204" pitchFamily="34" charset="0"/>
              </a:rPr>
              <a:t>C</a:t>
            </a:r>
            <a:r>
              <a:rPr lang="en-US" sz="1200" dirty="0" smtClean="0">
                <a:latin typeface="Arial Black" panose="020B0A04020102020204" pitchFamily="34" charset="0"/>
              </a:rPr>
              <a:t>hemical experts were sent to assess the scene they could not be informed </a:t>
            </a:r>
          </a:p>
          <a:p>
            <a:pPr marL="0" indent="0">
              <a:buNone/>
            </a:pPr>
            <a:r>
              <a:rPr lang="en-US" sz="1200" dirty="0">
                <a:latin typeface="Arial Black" panose="020B0A04020102020204" pitchFamily="34" charset="0"/>
              </a:rPr>
              <a:t>		 </a:t>
            </a:r>
            <a:r>
              <a:rPr lang="en-US" sz="1200" dirty="0" smtClean="0">
                <a:latin typeface="Arial Black" panose="020B0A04020102020204" pitchFamily="34" charset="0"/>
              </a:rPr>
              <a:t>about the other range of chemical products that were stored and could not 			 evaluate if the mix of products could trigger a serial explosion or not and </a:t>
            </a:r>
          </a:p>
          <a:p>
            <a:pPr marL="0" indent="0">
              <a:buNone/>
            </a:pPr>
            <a:r>
              <a:rPr lang="en-US" sz="1200" dirty="0">
                <a:latin typeface="Arial Black" panose="020B0A04020102020204" pitchFamily="34" charset="0"/>
              </a:rPr>
              <a:t>	</a:t>
            </a:r>
            <a:r>
              <a:rPr lang="en-US" sz="1200" dirty="0" smtClean="0">
                <a:latin typeface="Arial Black" panose="020B0A04020102020204" pitchFamily="34" charset="0"/>
              </a:rPr>
              <a:t>	 what the immediate consequences would be for human life.</a:t>
            </a:r>
          </a:p>
          <a:p>
            <a:pPr marL="0" indent="0">
              <a:buNone/>
            </a:pPr>
            <a:endParaRPr lang="en-US" sz="1200" dirty="0" smtClean="0">
              <a:latin typeface="Arial Black" panose="020B0A04020102020204" pitchFamily="34" charset="0"/>
            </a:endParaRPr>
          </a:p>
          <a:p>
            <a:pPr marL="0" indent="0">
              <a:buNone/>
            </a:pPr>
            <a:r>
              <a:rPr lang="en-US" sz="1200" dirty="0">
                <a:latin typeface="Arial Black" panose="020B0A04020102020204" pitchFamily="34" charset="0"/>
              </a:rPr>
              <a:t>	</a:t>
            </a:r>
            <a:r>
              <a:rPr lang="en-US" sz="1200" dirty="0" smtClean="0">
                <a:latin typeface="Arial Black" panose="020B0A04020102020204" pitchFamily="34" charset="0"/>
              </a:rPr>
              <a:t>	</a:t>
            </a:r>
            <a:endParaRPr lang="en-US" sz="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8229600" cy="576064"/>
          </a:xfrm>
        </p:spPr>
        <p:txBody>
          <a:bodyPr>
            <a:noAutofit/>
          </a:bodyPr>
          <a:lstStyle/>
          <a:p>
            <a:r>
              <a:rPr lang="en-US" sz="2400" u="sng" dirty="0" smtClean="0">
                <a:latin typeface="Arial Black" panose="020B0A04020102020204" pitchFamily="34" charset="0"/>
              </a:rPr>
              <a:t>THE LESSONS </a:t>
            </a:r>
            <a:br>
              <a:rPr lang="en-US" sz="2400" u="sng" dirty="0" smtClean="0">
                <a:latin typeface="Arial Black" panose="020B0A04020102020204" pitchFamily="34" charset="0"/>
              </a:rPr>
            </a:br>
            <a:endParaRPr lang="en-US" sz="2400" dirty="0"/>
          </a:p>
        </p:txBody>
      </p:sp>
      <p:sp>
        <p:nvSpPr>
          <p:cNvPr id="3" name="Tijdelijke aanduiding voor inhoud 2"/>
          <p:cNvSpPr>
            <a:spLocks noGrp="1"/>
          </p:cNvSpPr>
          <p:nvPr>
            <p:ph idx="1"/>
          </p:nvPr>
        </p:nvSpPr>
        <p:spPr>
          <a:xfrm>
            <a:off x="323528" y="620688"/>
            <a:ext cx="8820472" cy="5976664"/>
          </a:xfrm>
        </p:spPr>
        <p:txBody>
          <a:bodyPr>
            <a:normAutofit lnSpcReduction="10000"/>
          </a:bodyPr>
          <a:lstStyle/>
          <a:p>
            <a:pPr marL="0" indent="0">
              <a:buNone/>
            </a:pPr>
            <a:r>
              <a:rPr lang="en-US" sz="1200" dirty="0" smtClean="0">
                <a:latin typeface="Arial Black" pitchFamily="34" charset="0"/>
              </a:rPr>
              <a:t>	1-Train your staff and workers in the CFS and on the terminal </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2-Follow </a:t>
            </a:r>
            <a:r>
              <a:rPr lang="en-US" sz="1200" dirty="0">
                <a:latin typeface="Arial Black" pitchFamily="34" charset="0"/>
              </a:rPr>
              <a:t>the international </a:t>
            </a:r>
            <a:r>
              <a:rPr lang="en-US" sz="1200" dirty="0" smtClean="0">
                <a:latin typeface="Arial Black" pitchFamily="34" charset="0"/>
              </a:rPr>
              <a:t>guidelines IMDG-IMCO </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3-Organize and plan the segregation in the CFS and Terminal and issue strict and</a:t>
            </a:r>
          </a:p>
          <a:p>
            <a:pPr marL="0" indent="0">
              <a:buNone/>
            </a:pPr>
            <a:r>
              <a:rPr lang="en-US" sz="1200" dirty="0" smtClean="0">
                <a:latin typeface="Arial Black" pitchFamily="34" charset="0"/>
              </a:rPr>
              <a:t>  	   procedures and maintain them by controlling regularly if these are maintained.</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4-Keep the data of the type of DG products of the CFS warehouse at close range and</a:t>
            </a:r>
          </a:p>
          <a:p>
            <a:pPr marL="0" indent="0">
              <a:buNone/>
            </a:pPr>
            <a:r>
              <a:rPr lang="en-US" sz="1200" dirty="0" smtClean="0">
                <a:latin typeface="Arial Black" pitchFamily="34" charset="0"/>
              </a:rPr>
              <a:t>  	   insist that there is a second stock report and lay out of the segregation plan </a:t>
            </a:r>
          </a:p>
          <a:p>
            <a:pPr marL="0" indent="0">
              <a:buNone/>
            </a:pPr>
            <a:r>
              <a:rPr lang="en-US" sz="1200" dirty="0" smtClean="0">
                <a:latin typeface="Arial Black" pitchFamily="34" charset="0"/>
              </a:rPr>
              <a:t>   	   on hand outside the CFS and terminal.</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5-Make sure that there is sufficient fire fighting equipment and medical supplies </a:t>
            </a:r>
          </a:p>
          <a:p>
            <a:pPr marL="0" indent="0">
              <a:buNone/>
            </a:pPr>
            <a:r>
              <a:rPr lang="en-US" sz="1200" dirty="0" smtClean="0">
                <a:latin typeface="Arial Black" pitchFamily="34" charset="0"/>
              </a:rPr>
              <a:t>    	    that are close to the area’s where the DG is stored and are immediately available.</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6-Also put IMDG signs and warning placards on the doors and walls of the CFS and </a:t>
            </a:r>
          </a:p>
          <a:p>
            <a:pPr marL="0" indent="0">
              <a:buNone/>
            </a:pPr>
            <a:r>
              <a:rPr lang="en-US" sz="1200" dirty="0" smtClean="0">
                <a:latin typeface="Arial Black" pitchFamily="34" charset="0"/>
              </a:rPr>
              <a:t>  	   on certain terminal area’s where DG are kept in containers. </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7-Insist on the fact that one does not allow any cargo on terminal or CFS without </a:t>
            </a:r>
          </a:p>
          <a:p>
            <a:pPr marL="0" indent="0">
              <a:buNone/>
            </a:pPr>
            <a:r>
              <a:rPr lang="en-US" sz="1200" dirty="0" smtClean="0">
                <a:latin typeface="Arial Black" pitchFamily="34" charset="0"/>
              </a:rPr>
              <a:t>   	   having detailed information on the content of the trucks or containers.</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8-Pay attention to containers that arrive at your terminals in damaged condition </a:t>
            </a:r>
          </a:p>
          <a:p>
            <a:pPr marL="0" indent="0">
              <a:buNone/>
            </a:pPr>
            <a:r>
              <a:rPr lang="en-US" sz="1200" dirty="0" smtClean="0">
                <a:latin typeface="Arial Black" pitchFamily="34" charset="0"/>
              </a:rPr>
              <a:t>   	   or have leakage or are without valid ACEP or CSC plates.</a:t>
            </a:r>
          </a:p>
          <a:p>
            <a:pPr marL="0" indent="0">
              <a:buNone/>
            </a:pPr>
            <a:endParaRPr lang="en-US" sz="1200" dirty="0" smtClean="0">
              <a:latin typeface="Arial Black" pitchFamily="34" charset="0"/>
            </a:endParaRPr>
          </a:p>
          <a:p>
            <a:pPr marL="0" indent="0">
              <a:buNone/>
            </a:pPr>
            <a:r>
              <a:rPr lang="en-US" sz="1200" dirty="0" smtClean="0">
                <a:latin typeface="Arial Black" pitchFamily="34" charset="0"/>
              </a:rPr>
              <a:t>	9-Hold regular training exercises.</a:t>
            </a:r>
          </a:p>
          <a:p>
            <a:pPr marL="0" indent="0">
              <a:buNone/>
            </a:pPr>
            <a:r>
              <a:rPr lang="en-US" sz="1200" dirty="0" smtClean="0">
                <a:latin typeface="Arial Black" pitchFamily="34" charset="0"/>
              </a:rPr>
              <a:t> </a:t>
            </a:r>
          </a:p>
          <a:p>
            <a:pPr marL="0" indent="0">
              <a:buNone/>
            </a:pPr>
            <a:r>
              <a:rPr lang="en-US" sz="1200" dirty="0" smtClean="0">
                <a:latin typeface="Arial Black" pitchFamily="34" charset="0"/>
              </a:rPr>
              <a:t>                10-Also link up with the hospitals and authorities that are in the vicinity of your area</a:t>
            </a:r>
          </a:p>
          <a:p>
            <a:pPr marL="0" indent="0">
              <a:buNone/>
            </a:pPr>
            <a:r>
              <a:rPr lang="en-US" sz="1200" dirty="0" smtClean="0">
                <a:latin typeface="Arial Black" pitchFamily="34" charset="0"/>
              </a:rPr>
              <a:t>   	   and operations and also try to involve these during the training sessions. </a:t>
            </a:r>
            <a:endParaRPr lang="en-US" sz="1200" dirty="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subTitle" idx="1"/>
          </p:nvPr>
        </p:nvSpPr>
        <p:spPr>
          <a:xfrm>
            <a:off x="323528" y="332656"/>
            <a:ext cx="8820472" cy="6337002"/>
          </a:xfrm>
        </p:spPr>
        <p:txBody>
          <a:bodyPr>
            <a:normAutofit lnSpcReduction="10000"/>
          </a:bodyPr>
          <a:lstStyle/>
          <a:p>
            <a:r>
              <a:rPr lang="en-US" sz="2200" u="sng" dirty="0" smtClean="0">
                <a:solidFill>
                  <a:schemeClr val="tx1"/>
                </a:solidFill>
                <a:latin typeface="Arial Black" panose="020B0A04020102020204" pitchFamily="34" charset="0"/>
              </a:rPr>
              <a:t>DG Stowage </a:t>
            </a:r>
            <a:r>
              <a:rPr lang="en-US" sz="2200" u="sng" dirty="0">
                <a:solidFill>
                  <a:schemeClr val="tx1"/>
                </a:solidFill>
                <a:latin typeface="Arial Black" panose="020B0A04020102020204" pitchFamily="34" charset="0"/>
              </a:rPr>
              <a:t>&amp; </a:t>
            </a:r>
            <a:r>
              <a:rPr lang="en-US" sz="2200" u="sng" dirty="0" smtClean="0">
                <a:solidFill>
                  <a:schemeClr val="tx1"/>
                </a:solidFill>
                <a:latin typeface="Arial Black" panose="020B0A04020102020204" pitchFamily="34" charset="0"/>
              </a:rPr>
              <a:t>Segregation for </a:t>
            </a:r>
            <a:r>
              <a:rPr lang="en-US" sz="2200" u="sng" dirty="0">
                <a:solidFill>
                  <a:schemeClr val="tx1"/>
                </a:solidFill>
                <a:latin typeface="Arial Black" panose="020B0A04020102020204" pitchFamily="34" charset="0"/>
              </a:rPr>
              <a:t>Container ships </a:t>
            </a:r>
            <a:r>
              <a:rPr lang="en-US" sz="1700" u="sng" dirty="0">
                <a:solidFill>
                  <a:schemeClr val="tx1"/>
                </a:solidFill>
                <a:latin typeface="Arial Black" panose="020B0A04020102020204" pitchFamily="34" charset="0"/>
              </a:rPr>
              <a:t/>
            </a:r>
            <a:br>
              <a:rPr lang="en-US" sz="1700" u="sng" dirty="0">
                <a:solidFill>
                  <a:schemeClr val="tx1"/>
                </a:solidFill>
                <a:latin typeface="Arial Black" panose="020B0A04020102020204" pitchFamily="34" charset="0"/>
              </a:rPr>
            </a:br>
            <a:endParaRPr lang="en-US" sz="1700" dirty="0" smtClean="0">
              <a:solidFill>
                <a:schemeClr val="tx1"/>
              </a:solidFill>
            </a:endParaRPr>
          </a:p>
          <a:p>
            <a:pPr algn="l"/>
            <a:r>
              <a:rPr lang="en-US" sz="1600" b="1" dirty="0" smtClean="0">
                <a:solidFill>
                  <a:schemeClr val="tx1"/>
                </a:solidFill>
                <a:latin typeface="Arial Black" panose="020B0A04020102020204" pitchFamily="34" charset="0"/>
              </a:rPr>
              <a:t>1-</a:t>
            </a:r>
            <a:r>
              <a:rPr lang="en-US" sz="1400" b="1" dirty="0" smtClean="0">
                <a:solidFill>
                  <a:schemeClr val="tx1"/>
                </a:solidFill>
                <a:latin typeface="Arial Black" panose="020B0A04020102020204" pitchFamily="34" charset="0"/>
              </a:rPr>
              <a:t>Particular </a:t>
            </a:r>
            <a:r>
              <a:rPr lang="en-US" sz="1400" b="1" dirty="0">
                <a:solidFill>
                  <a:schemeClr val="tx1"/>
                </a:solidFill>
                <a:latin typeface="Arial Black" panose="020B0A04020102020204" pitchFamily="34" charset="0"/>
              </a:rPr>
              <a:t>caution is to be exercised when stowing dangerous cargo on board </a:t>
            </a:r>
            <a:endParaRPr lang="en-US" sz="1400" b="1" dirty="0" smtClean="0">
              <a:solidFill>
                <a:schemeClr val="tx1"/>
              </a:solidFill>
              <a:latin typeface="Arial Black" panose="020B0A04020102020204" pitchFamily="34" charset="0"/>
            </a:endParaRPr>
          </a:p>
          <a:p>
            <a:pPr algn="l"/>
            <a:r>
              <a:rPr lang="en-US" sz="1400" b="1" dirty="0" smtClean="0">
                <a:solidFill>
                  <a:schemeClr val="tx1"/>
                </a:solidFill>
                <a:latin typeface="Arial Black" panose="020B0A04020102020204" pitchFamily="34" charset="0"/>
              </a:rPr>
              <a:t>   the vessel</a:t>
            </a:r>
            <a:r>
              <a:rPr lang="en-US" sz="1400" b="1" dirty="0">
                <a:solidFill>
                  <a:schemeClr val="tx1"/>
                </a:solidFill>
                <a:latin typeface="Arial Black" panose="020B0A04020102020204" pitchFamily="34" charset="0"/>
              </a:rPr>
              <a:t>.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Any </a:t>
            </a:r>
            <a:r>
              <a:rPr lang="en-US" sz="1400" b="1" dirty="0">
                <a:solidFill>
                  <a:schemeClr val="tx1"/>
                </a:solidFill>
                <a:latin typeface="Arial Black" panose="020B0A04020102020204" pitchFamily="34" charset="0"/>
              </a:rPr>
              <a:t>dangerous </a:t>
            </a:r>
            <a:r>
              <a:rPr lang="en-US" sz="1400" b="1" dirty="0" smtClean="0">
                <a:solidFill>
                  <a:schemeClr val="tx1"/>
                </a:solidFill>
                <a:latin typeface="Arial Black" panose="020B0A04020102020204" pitchFamily="34" charset="0"/>
              </a:rPr>
              <a:t>cargo presented </a:t>
            </a:r>
            <a:r>
              <a:rPr lang="en-US" sz="1400" b="1" dirty="0">
                <a:solidFill>
                  <a:schemeClr val="tx1"/>
                </a:solidFill>
                <a:latin typeface="Arial Black" panose="020B0A04020102020204" pitchFamily="34" charset="0"/>
              </a:rPr>
              <a:t>for loading must be accompanied by a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proper </a:t>
            </a:r>
            <a:r>
              <a:rPr lang="en-US" sz="1400" b="1" dirty="0">
                <a:solidFill>
                  <a:schemeClr val="tx1"/>
                </a:solidFill>
                <a:latin typeface="Arial Black" panose="020B0A04020102020204" pitchFamily="34" charset="0"/>
              </a:rPr>
              <a:t>manifest and declaration as required by international regulations . </a:t>
            </a:r>
            <a:endParaRPr lang="en-US" sz="1400" b="1" dirty="0" smtClean="0">
              <a:solidFill>
                <a:schemeClr val="tx1"/>
              </a:solidFill>
              <a:latin typeface="Arial Black" panose="020B0A04020102020204" pitchFamily="34" charset="0"/>
            </a:endParaRPr>
          </a:p>
          <a:p>
            <a:pPr algn="l"/>
            <a:endParaRPr lang="en-US" sz="1400" b="1" dirty="0" smtClean="0">
              <a:solidFill>
                <a:schemeClr val="tx1"/>
              </a:solidFill>
              <a:latin typeface="Arial Black" panose="020B0A04020102020204" pitchFamily="34" charset="0"/>
            </a:endParaRPr>
          </a:p>
          <a:p>
            <a:pPr algn="l"/>
            <a:r>
              <a:rPr lang="en-US" sz="1400" b="1" dirty="0" smtClean="0">
                <a:solidFill>
                  <a:schemeClr val="tx1"/>
                </a:solidFill>
                <a:latin typeface="Arial Black" panose="020B0A04020102020204" pitchFamily="34" charset="0"/>
              </a:rPr>
              <a:t>2-Further </a:t>
            </a:r>
            <a:r>
              <a:rPr lang="en-US" sz="1400" b="1" dirty="0">
                <a:solidFill>
                  <a:schemeClr val="tx1"/>
                </a:solidFill>
                <a:latin typeface="Arial Black" panose="020B0A04020102020204" pitchFamily="34" charset="0"/>
              </a:rPr>
              <a:t>this DG cargo must be acceptable for carriage as per IMDG code guidance</a:t>
            </a:r>
            <a:r>
              <a:rPr lang="en-US" sz="1400" b="1" dirty="0" smtClean="0">
                <a:solidFill>
                  <a:schemeClr val="tx1"/>
                </a:solidFill>
                <a:latin typeface="Arial Black" panose="020B0A04020102020204" pitchFamily="34" charset="0"/>
              </a:rPr>
              <a:t>.</a:t>
            </a:r>
          </a:p>
          <a:p>
            <a:pPr algn="l"/>
            <a:r>
              <a:rPr lang="en-US" sz="1400" b="1" dirty="0" smtClean="0">
                <a:solidFill>
                  <a:schemeClr val="tx1"/>
                </a:solidFill>
                <a:latin typeface="Arial Black" panose="020B0A04020102020204" pitchFamily="34" charset="0"/>
              </a:rPr>
              <a:t>   Reference </a:t>
            </a:r>
            <a:r>
              <a:rPr lang="en-US" sz="1400" b="1" dirty="0">
                <a:solidFill>
                  <a:schemeClr val="tx1"/>
                </a:solidFill>
                <a:latin typeface="Arial Black" panose="020B0A04020102020204" pitchFamily="34" charset="0"/>
              </a:rPr>
              <a:t>here is made to the list of UN numbers restricted/prohibited for </a:t>
            </a:r>
            <a:r>
              <a:rPr lang="en-US" sz="1400" b="1" dirty="0" smtClean="0">
                <a:solidFill>
                  <a:schemeClr val="tx1"/>
                </a:solidFill>
                <a:latin typeface="Arial Black" panose="020B0A04020102020204" pitchFamily="34" charset="0"/>
              </a:rPr>
              <a:t>carriage </a:t>
            </a:r>
          </a:p>
          <a:p>
            <a:pPr algn="l"/>
            <a:r>
              <a:rPr lang="en-US" sz="1400" b="1" dirty="0" smtClean="0">
                <a:solidFill>
                  <a:schemeClr val="tx1"/>
                </a:solidFill>
                <a:latin typeface="Arial Black" panose="020B0A04020102020204" pitchFamily="34" charset="0"/>
              </a:rPr>
              <a:t>   on </a:t>
            </a:r>
            <a:r>
              <a:rPr lang="en-US" sz="1400" b="1" dirty="0">
                <a:solidFill>
                  <a:schemeClr val="tx1"/>
                </a:solidFill>
                <a:latin typeface="Arial Black" panose="020B0A04020102020204" pitchFamily="34" charset="0"/>
              </a:rPr>
              <a:t>board particular vessels.</a:t>
            </a:r>
            <a:br>
              <a:rPr lang="en-US" sz="1400" b="1" dirty="0">
                <a:solidFill>
                  <a:schemeClr val="tx1"/>
                </a:solidFill>
                <a:latin typeface="Arial Black" panose="020B0A04020102020204" pitchFamily="34" charset="0"/>
              </a:rPr>
            </a:b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r>
            <a:br>
              <a:rPr lang="en-US" sz="1400" b="1" dirty="0">
                <a:solidFill>
                  <a:schemeClr val="tx1"/>
                </a:solidFill>
                <a:latin typeface="Arial Black" panose="020B0A04020102020204" pitchFamily="34" charset="0"/>
              </a:rPr>
            </a:br>
            <a:r>
              <a:rPr lang="en-US" sz="1400" b="1" dirty="0" smtClean="0">
                <a:solidFill>
                  <a:schemeClr val="tx1"/>
                </a:solidFill>
                <a:latin typeface="Arial Black" panose="020B0A04020102020204" pitchFamily="34" charset="0"/>
              </a:rPr>
              <a:t>3-After </a:t>
            </a:r>
            <a:r>
              <a:rPr lang="en-US" sz="1400" b="1" dirty="0">
                <a:solidFill>
                  <a:schemeClr val="tx1"/>
                </a:solidFill>
                <a:latin typeface="Arial Black" panose="020B0A04020102020204" pitchFamily="34" charset="0"/>
              </a:rPr>
              <a:t>confirming acceptability of the DG cargo, the plan must be checked for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proper </a:t>
            </a:r>
            <a:r>
              <a:rPr lang="en-US" sz="1400" b="1" dirty="0">
                <a:solidFill>
                  <a:schemeClr val="tx1"/>
                </a:solidFill>
                <a:latin typeface="Arial Black" panose="020B0A04020102020204" pitchFamily="34" charset="0"/>
              </a:rPr>
              <a:t>stowage and segregation. Although terminal and central planners </a:t>
            </a:r>
            <a:r>
              <a:rPr lang="en-US" sz="1400" b="1" dirty="0" smtClean="0">
                <a:solidFill>
                  <a:schemeClr val="tx1"/>
                </a:solidFill>
                <a:latin typeface="Arial Black" panose="020B0A04020102020204" pitchFamily="34" charset="0"/>
              </a:rPr>
              <a:t>should</a:t>
            </a:r>
          </a:p>
          <a:p>
            <a:pPr algn="l"/>
            <a:r>
              <a:rPr lang="en-US" sz="1400" b="1" dirty="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a:t>
            </a:r>
            <a:r>
              <a:rPr lang="en-US" sz="1400" b="1" dirty="0">
                <a:solidFill>
                  <a:schemeClr val="tx1"/>
                </a:solidFill>
                <a:latin typeface="Arial Black" panose="020B0A04020102020204" pitchFamily="34" charset="0"/>
              </a:rPr>
              <a:t>provide proper stow of DG cargo, the final responsibility always lies with the Master.</a:t>
            </a:r>
            <a:br>
              <a:rPr lang="en-US" sz="1400" b="1" dirty="0">
                <a:solidFill>
                  <a:schemeClr val="tx1"/>
                </a:solidFill>
                <a:latin typeface="Arial Black" panose="020B0A04020102020204" pitchFamily="34" charset="0"/>
              </a:rPr>
            </a:b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r>
            <a:br>
              <a:rPr lang="en-US" sz="1400" b="1" dirty="0">
                <a:solidFill>
                  <a:schemeClr val="tx1"/>
                </a:solidFill>
                <a:latin typeface="Arial Black" panose="020B0A04020102020204" pitchFamily="34" charset="0"/>
              </a:rPr>
            </a:br>
            <a:r>
              <a:rPr lang="en-US" sz="1400" b="1" dirty="0" smtClean="0">
                <a:solidFill>
                  <a:schemeClr val="tx1"/>
                </a:solidFill>
                <a:latin typeface="Arial Black" panose="020B0A04020102020204" pitchFamily="34" charset="0"/>
              </a:rPr>
              <a:t>4-Reference </a:t>
            </a:r>
            <a:r>
              <a:rPr lang="en-US" sz="1400" b="1" dirty="0">
                <a:solidFill>
                  <a:schemeClr val="tx1"/>
                </a:solidFill>
                <a:latin typeface="Arial Black" panose="020B0A04020102020204" pitchFamily="34" charset="0"/>
              </a:rPr>
              <a:t>shall be made to vessels Document of Compliance with </a:t>
            </a:r>
            <a:r>
              <a:rPr lang="en-US" sz="1400" b="1" dirty="0" smtClean="0">
                <a:solidFill>
                  <a:schemeClr val="tx1"/>
                </a:solidFill>
                <a:latin typeface="Arial Black" panose="020B0A04020102020204" pitchFamily="34" charset="0"/>
              </a:rPr>
              <a:t>special</a:t>
            </a:r>
          </a:p>
          <a:p>
            <a:pPr algn="l"/>
            <a:r>
              <a:rPr lang="en-US" sz="1400" b="1" dirty="0" smtClean="0">
                <a:solidFill>
                  <a:schemeClr val="tx1"/>
                </a:solidFill>
                <a:latin typeface="Arial Black" panose="020B0A04020102020204" pitchFamily="34" charset="0"/>
              </a:rPr>
              <a:t>   requirements </a:t>
            </a:r>
            <a:r>
              <a:rPr lang="en-US" sz="1400" b="1" dirty="0">
                <a:solidFill>
                  <a:schemeClr val="tx1"/>
                </a:solidFill>
                <a:latin typeface="Arial Black" panose="020B0A04020102020204" pitchFamily="34" charset="0"/>
              </a:rPr>
              <a:t>for ships carrying dangerous goods for confirming that proposed </a:t>
            </a:r>
            <a:r>
              <a:rPr lang="en-US" sz="1400" b="1" dirty="0" smtClean="0">
                <a:solidFill>
                  <a:schemeClr val="tx1"/>
                </a:solidFill>
                <a:latin typeface="Arial Black" panose="020B0A04020102020204" pitchFamily="34" charset="0"/>
              </a:rPr>
              <a:t>DG</a:t>
            </a:r>
          </a:p>
          <a:p>
            <a:pPr algn="l"/>
            <a:r>
              <a:rPr lang="en-US" sz="1400" b="1" dirty="0" smtClean="0">
                <a:solidFill>
                  <a:schemeClr val="tx1"/>
                </a:solidFill>
                <a:latin typeface="Arial Black" panose="020B0A04020102020204" pitchFamily="34" charset="0"/>
              </a:rPr>
              <a:t>   classes </a:t>
            </a:r>
            <a:r>
              <a:rPr lang="en-US" sz="1400" b="1" dirty="0">
                <a:solidFill>
                  <a:schemeClr val="tx1"/>
                </a:solidFill>
                <a:latin typeface="Arial Black" panose="020B0A04020102020204" pitchFamily="34" charset="0"/>
              </a:rPr>
              <a:t>are acceptable for stowage in planned locations on board. </a:t>
            </a:r>
            <a:endParaRPr lang="en-US" sz="1400" b="1" dirty="0" smtClean="0">
              <a:solidFill>
                <a:schemeClr val="tx1"/>
              </a:solidFill>
              <a:latin typeface="Arial Black" panose="020B0A04020102020204" pitchFamily="34" charset="0"/>
            </a:endParaRPr>
          </a:p>
          <a:p>
            <a:pPr algn="l"/>
            <a:r>
              <a:rPr lang="en-US" sz="1400" b="1" dirty="0">
                <a:solidFill>
                  <a:schemeClr val="tx1"/>
                </a:solidFill>
                <a:latin typeface="Arial Black" panose="020B0A04020102020204" pitchFamily="34" charset="0"/>
              </a:rPr>
              <a:t/>
            </a:r>
            <a:br>
              <a:rPr lang="en-US" sz="1400" b="1" dirty="0">
                <a:solidFill>
                  <a:schemeClr val="tx1"/>
                </a:solidFill>
                <a:latin typeface="Arial Black" panose="020B0A04020102020204" pitchFamily="34" charset="0"/>
              </a:rPr>
            </a:br>
            <a:r>
              <a:rPr lang="en-US" sz="2200" b="1" dirty="0"/>
              <a:t/>
            </a:r>
            <a:br>
              <a:rPr lang="en-US" sz="2200" b="1" dirty="0"/>
            </a:br>
            <a:r>
              <a:rPr lang="en-US" sz="1200" dirty="0"/>
              <a:t/>
            </a:r>
            <a:br>
              <a:rPr lang="en-US" sz="1200" dirty="0"/>
            </a:br>
            <a:r>
              <a:rPr lang="en-US" sz="1200" dirty="0"/>
              <a:t/>
            </a:r>
            <a:br>
              <a:rPr lang="en-US" sz="1200" dirty="0"/>
            </a:br>
            <a:r>
              <a:rPr lang="en-US" sz="800" dirty="0"/>
              <a:t/>
            </a:r>
            <a:br>
              <a:rPr lang="en-US" sz="800" dirty="0"/>
            </a:br>
            <a:endParaRPr lang="nl-BE" sz="700" dirty="0"/>
          </a:p>
        </p:txBody>
      </p:sp>
    </p:spTree>
    <p:extLst>
      <p:ext uri="{BB962C8B-B14F-4D97-AF65-F5344CB8AC3E}">
        <p14:creationId xmlns:p14="http://schemas.microsoft.com/office/powerpoint/2010/main" val="189026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332656"/>
            <a:ext cx="8229600" cy="5793507"/>
          </a:xfrm>
        </p:spPr>
        <p:txBody>
          <a:bodyPr>
            <a:normAutofit/>
          </a:bodyPr>
          <a:lstStyle/>
          <a:p>
            <a:pPr marL="0" indent="0">
              <a:buNone/>
            </a:pPr>
            <a:r>
              <a:rPr lang="en-US" sz="1400" b="1" dirty="0" smtClean="0"/>
              <a:t/>
            </a:r>
            <a:br>
              <a:rPr lang="en-US" sz="1400" b="1" dirty="0" smtClean="0"/>
            </a:br>
            <a:r>
              <a:rPr lang="en-US" sz="1400" b="1" dirty="0" smtClean="0"/>
              <a:t/>
            </a:r>
            <a:br>
              <a:rPr lang="en-US" sz="1400" b="1" dirty="0" smtClean="0"/>
            </a:br>
            <a:endParaRPr lang="nl-BE" sz="1400" dirty="0"/>
          </a:p>
        </p:txBody>
      </p:sp>
      <p:sp>
        <p:nvSpPr>
          <p:cNvPr id="5" name="Rechthoek 4"/>
          <p:cNvSpPr/>
          <p:nvPr/>
        </p:nvSpPr>
        <p:spPr>
          <a:xfrm>
            <a:off x="179512" y="692696"/>
            <a:ext cx="8964488" cy="4893647"/>
          </a:xfrm>
          <a:prstGeom prst="rect">
            <a:avLst/>
          </a:prstGeom>
        </p:spPr>
        <p:txBody>
          <a:bodyPr wrap="square">
            <a:spAutoFit/>
          </a:bodyPr>
          <a:lstStyle/>
          <a:p>
            <a:pPr>
              <a:spcBef>
                <a:spcPct val="20000"/>
              </a:spcBef>
            </a:pPr>
            <a:r>
              <a:rPr lang="en-US" sz="1400" b="1" dirty="0">
                <a:solidFill>
                  <a:prstClr val="black"/>
                </a:solidFill>
                <a:latin typeface="Arial Black" panose="020B0A04020102020204" pitchFamily="34" charset="0"/>
              </a:rPr>
              <a:t>5-Specific stowage requirements for DG cargo </a:t>
            </a:r>
            <a:br>
              <a:rPr lang="en-US" sz="1400" b="1" dirty="0">
                <a:solidFill>
                  <a:prstClr val="black"/>
                </a:solidFill>
                <a:latin typeface="Arial Black" panose="020B0A04020102020204" pitchFamily="34" charset="0"/>
              </a:rPr>
            </a:br>
            <a:r>
              <a:rPr lang="en-US" sz="1400" b="1" dirty="0">
                <a:solidFill>
                  <a:prstClr val="black"/>
                </a:solidFill>
                <a:latin typeface="Arial Black" panose="020B0A04020102020204" pitchFamily="34" charset="0"/>
              </a:rPr>
              <a:t>   (e.g. Clear of living quarters OR if under deck, in a mechanically ventilated space </a:t>
            </a:r>
            <a:r>
              <a:rPr lang="en-US" sz="1400" b="1" dirty="0" err="1">
                <a:solidFill>
                  <a:prstClr val="black"/>
                </a:solidFill>
                <a:latin typeface="Arial Black" panose="020B0A04020102020204" pitchFamily="34" charset="0"/>
              </a:rPr>
              <a:t>etc</a:t>
            </a:r>
            <a:r>
              <a:rPr lang="en-US" sz="1400" b="1" dirty="0">
                <a:solidFill>
                  <a:prstClr val="black"/>
                </a:solidFill>
                <a:latin typeface="Arial Black" panose="020B0A04020102020204" pitchFamily="34" charset="0"/>
              </a:rPr>
              <a:t>) </a:t>
            </a:r>
          </a:p>
          <a:p>
            <a:pPr>
              <a:spcBef>
                <a:spcPct val="20000"/>
              </a:spcBef>
            </a:pPr>
            <a:r>
              <a:rPr lang="en-US" sz="1400" b="1" dirty="0">
                <a:solidFill>
                  <a:prstClr val="black"/>
                </a:solidFill>
                <a:latin typeface="Arial Black" panose="020B0A04020102020204" pitchFamily="34" charset="0"/>
              </a:rPr>
              <a:t>    may be verified from individual entries of dangerous goods list in the IMDG code.</a:t>
            </a:r>
          </a:p>
          <a:p>
            <a:pPr>
              <a:spcBef>
                <a:spcPct val="20000"/>
              </a:spcBef>
            </a:pPr>
            <a:endParaRPr lang="en-US" sz="1400" b="1" dirty="0" smtClean="0">
              <a:solidFill>
                <a:prstClr val="black"/>
              </a:solidFill>
              <a:latin typeface="Arial Black" panose="020B0A04020102020204" pitchFamily="34" charset="0"/>
            </a:endParaRPr>
          </a:p>
          <a:p>
            <a:pPr>
              <a:spcBef>
                <a:spcPct val="20000"/>
              </a:spcBef>
            </a:pPr>
            <a:endParaRPr lang="en-US" sz="1400" b="1" dirty="0">
              <a:solidFill>
                <a:prstClr val="black"/>
              </a:solidFill>
              <a:latin typeface="Arial Black" panose="020B0A04020102020204" pitchFamily="34" charset="0"/>
            </a:endParaRPr>
          </a:p>
          <a:p>
            <a:pPr>
              <a:spcBef>
                <a:spcPct val="20000"/>
              </a:spcBef>
            </a:pPr>
            <a:r>
              <a:rPr lang="en-US" sz="1400" b="1" dirty="0">
                <a:solidFill>
                  <a:prstClr val="black"/>
                </a:solidFill>
                <a:latin typeface="Arial Black" panose="020B0A04020102020204" pitchFamily="34" charset="0"/>
              </a:rPr>
              <a:t>6-DG segregation shall be verified for compliance with requirements of the IMDG code. </a:t>
            </a:r>
          </a:p>
          <a:p>
            <a:pPr>
              <a:spcBef>
                <a:spcPct val="20000"/>
              </a:spcBef>
            </a:pPr>
            <a:r>
              <a:rPr lang="en-US" sz="1400" b="1" dirty="0">
                <a:solidFill>
                  <a:prstClr val="black"/>
                </a:solidFill>
                <a:latin typeface="Arial Black" panose="020B0A04020102020204" pitchFamily="34" charset="0"/>
              </a:rPr>
              <a:t>   Caution must be exercised when using vessels stowage planning software for </a:t>
            </a:r>
            <a:r>
              <a:rPr lang="en-US" sz="1400" b="1" dirty="0" smtClean="0">
                <a:solidFill>
                  <a:prstClr val="black"/>
                </a:solidFill>
                <a:latin typeface="Arial Black" panose="020B0A04020102020204" pitchFamily="34" charset="0"/>
              </a:rPr>
              <a:t>this</a:t>
            </a:r>
          </a:p>
          <a:p>
            <a:pPr>
              <a:spcBef>
                <a:spcPct val="20000"/>
              </a:spcBef>
            </a:pPr>
            <a:r>
              <a:rPr lang="en-US" sz="1400" b="1" dirty="0" smtClean="0">
                <a:solidFill>
                  <a:prstClr val="black"/>
                </a:solidFill>
                <a:latin typeface="Arial Black" panose="020B0A04020102020204" pitchFamily="34" charset="0"/>
              </a:rPr>
              <a:t>    purpose as </a:t>
            </a:r>
            <a:r>
              <a:rPr lang="en-US" sz="1400" b="1" dirty="0">
                <a:solidFill>
                  <a:prstClr val="black"/>
                </a:solidFill>
                <a:latin typeface="Arial Black" panose="020B0A04020102020204" pitchFamily="34" charset="0"/>
              </a:rPr>
              <a:t>it may or may not have comprehensive means of checking for bad </a:t>
            </a:r>
            <a:endParaRPr lang="en-US" sz="1400" b="1" dirty="0" smtClean="0">
              <a:solidFill>
                <a:prstClr val="black"/>
              </a:solidFill>
              <a:latin typeface="Arial Black" panose="020B0A04020102020204" pitchFamily="34" charset="0"/>
            </a:endParaRP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stowage </a:t>
            </a:r>
            <a:r>
              <a:rPr lang="en-US" sz="1400" b="1" dirty="0">
                <a:solidFill>
                  <a:prstClr val="black"/>
                </a:solidFill>
                <a:latin typeface="Arial Black" panose="020B0A04020102020204" pitchFamily="34" charset="0"/>
              </a:rPr>
              <a:t>&amp; segregation </a:t>
            </a:r>
            <a:r>
              <a:rPr lang="en-US" sz="1400" b="1" dirty="0" smtClean="0">
                <a:solidFill>
                  <a:prstClr val="black"/>
                </a:solidFill>
                <a:latin typeface="Arial Black" panose="020B0A04020102020204" pitchFamily="34" charset="0"/>
              </a:rPr>
              <a:t>against </a:t>
            </a:r>
            <a:r>
              <a:rPr lang="en-US" sz="1400" b="1" dirty="0">
                <a:solidFill>
                  <a:prstClr val="black"/>
                </a:solidFill>
                <a:latin typeface="Arial Black" panose="020B0A04020102020204" pitchFamily="34" charset="0"/>
              </a:rPr>
              <a:t>the latest international requirements. </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It </a:t>
            </a:r>
            <a:r>
              <a:rPr lang="en-US" sz="1400" b="1" dirty="0">
                <a:solidFill>
                  <a:prstClr val="black"/>
                </a:solidFill>
                <a:latin typeface="Arial Black" panose="020B0A04020102020204" pitchFamily="34" charset="0"/>
              </a:rPr>
              <a:t>is advisable to manually check for compliance. </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Segregation </a:t>
            </a:r>
            <a:r>
              <a:rPr lang="en-US" sz="1400" b="1" dirty="0">
                <a:solidFill>
                  <a:prstClr val="black"/>
                </a:solidFill>
                <a:latin typeface="Arial Black" panose="020B0A04020102020204" pitchFamily="34" charset="0"/>
              </a:rPr>
              <a:t>requirements of the IMDG code and any other local/national </a:t>
            </a:r>
            <a:r>
              <a:rPr lang="en-US" sz="1400" b="1" dirty="0" smtClean="0">
                <a:solidFill>
                  <a:prstClr val="black"/>
                </a:solidFill>
                <a:latin typeface="Arial Black" panose="020B0A04020102020204" pitchFamily="34" charset="0"/>
              </a:rPr>
              <a:t>regulations</a:t>
            </a:r>
          </a:p>
          <a:p>
            <a:pPr>
              <a:spcBef>
                <a:spcPct val="20000"/>
              </a:spcBef>
            </a:pPr>
            <a:r>
              <a:rPr lang="en-US" sz="1400" b="1" dirty="0" smtClean="0">
                <a:solidFill>
                  <a:prstClr val="black"/>
                </a:solidFill>
                <a:latin typeface="Arial Black" panose="020B0A04020102020204" pitchFamily="34" charset="0"/>
              </a:rPr>
              <a:t>    must </a:t>
            </a:r>
            <a:r>
              <a:rPr lang="en-US" sz="1400" b="1" dirty="0">
                <a:solidFill>
                  <a:prstClr val="black"/>
                </a:solidFill>
                <a:latin typeface="Arial Black" panose="020B0A04020102020204" pitchFamily="34" charset="0"/>
              </a:rPr>
              <a:t>be strictly adhered to. </a:t>
            </a:r>
            <a:br>
              <a:rPr lang="en-US" sz="1400" b="1" dirty="0">
                <a:solidFill>
                  <a:prstClr val="black"/>
                </a:solidFill>
                <a:latin typeface="Arial Black" panose="020B0A04020102020204" pitchFamily="34" charset="0"/>
              </a:rPr>
            </a:b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One </a:t>
            </a:r>
            <a:r>
              <a:rPr lang="en-US" sz="1400" b="1" dirty="0">
                <a:solidFill>
                  <a:prstClr val="black"/>
                </a:solidFill>
                <a:latin typeface="Arial Black" panose="020B0A04020102020204" pitchFamily="34" charset="0"/>
              </a:rPr>
              <a:t>must be aware that even DG cargoes belonging to the same class may </a:t>
            </a:r>
            <a:r>
              <a:rPr lang="en-US" sz="1400" b="1" dirty="0" smtClean="0">
                <a:solidFill>
                  <a:prstClr val="black"/>
                </a:solidFill>
                <a:latin typeface="Arial Black" panose="020B0A04020102020204" pitchFamily="34" charset="0"/>
              </a:rPr>
              <a:t>have</a:t>
            </a:r>
          </a:p>
          <a:p>
            <a:pPr>
              <a:spcBef>
                <a:spcPct val="20000"/>
              </a:spcBef>
            </a:pPr>
            <a:r>
              <a:rPr lang="en-US" sz="1400" b="1" dirty="0" smtClean="0">
                <a:solidFill>
                  <a:prstClr val="black"/>
                </a:solidFill>
                <a:latin typeface="Arial Black" panose="020B0A04020102020204" pitchFamily="34" charset="0"/>
              </a:rPr>
              <a:t>    segregation </a:t>
            </a:r>
            <a:r>
              <a:rPr lang="en-US" sz="1400" b="1" dirty="0">
                <a:solidFill>
                  <a:prstClr val="black"/>
                </a:solidFill>
                <a:latin typeface="Arial Black" panose="020B0A04020102020204" pitchFamily="34" charset="0"/>
              </a:rPr>
              <a:t>requirements amongst them. </a:t>
            </a:r>
            <a:endParaRPr lang="en-US" sz="1400" b="1" dirty="0" smtClean="0">
              <a:solidFill>
                <a:prstClr val="black"/>
              </a:solidFill>
              <a:latin typeface="Arial Black" panose="020B0A04020102020204" pitchFamily="34" charset="0"/>
            </a:endParaRPr>
          </a:p>
          <a:p>
            <a:pPr>
              <a:spcBef>
                <a:spcPct val="20000"/>
              </a:spcBef>
            </a:pPr>
            <a:r>
              <a:rPr lang="en-US" sz="1400" b="1" dirty="0" smtClean="0">
                <a:solidFill>
                  <a:prstClr val="black"/>
                </a:solidFill>
                <a:latin typeface="Arial Black" panose="020B0A04020102020204" pitchFamily="34" charset="0"/>
              </a:rPr>
              <a:t>    </a:t>
            </a:r>
            <a:r>
              <a:rPr lang="en-US" sz="1400" b="1" dirty="0">
                <a:solidFill>
                  <a:prstClr val="black"/>
                </a:solidFill>
                <a:latin typeface="Arial Black" panose="020B0A04020102020204" pitchFamily="34" charset="0"/>
              </a:rPr>
              <a:t>A good example is that of alkalis requiring to be separated form acids where as </a:t>
            </a:r>
            <a:r>
              <a:rPr lang="en-US" sz="1400" b="1" dirty="0" smtClean="0">
                <a:solidFill>
                  <a:prstClr val="black"/>
                </a:solidFill>
                <a:latin typeface="Arial Black" panose="020B0A04020102020204" pitchFamily="34" charset="0"/>
              </a:rPr>
              <a:t>both</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a:t>
            </a:r>
            <a:r>
              <a:rPr lang="en-US" sz="1400" b="1" dirty="0">
                <a:solidFill>
                  <a:prstClr val="black"/>
                </a:solidFill>
                <a:latin typeface="Arial Black" panose="020B0A04020102020204" pitchFamily="34" charset="0"/>
              </a:rPr>
              <a:t>acids and alkalis may belong to </a:t>
            </a:r>
            <a:r>
              <a:rPr lang="en-US" sz="1400" b="1" dirty="0" smtClean="0">
                <a:solidFill>
                  <a:prstClr val="black"/>
                </a:solidFill>
                <a:latin typeface="Arial Black" panose="020B0A04020102020204" pitchFamily="34" charset="0"/>
              </a:rPr>
              <a:t>IMO </a:t>
            </a:r>
            <a:r>
              <a:rPr lang="en-US" sz="1400" b="1" dirty="0">
                <a:solidFill>
                  <a:prstClr val="black"/>
                </a:solidFill>
                <a:latin typeface="Arial Black" panose="020B0A04020102020204" pitchFamily="34" charset="0"/>
              </a:rPr>
              <a:t>Class 8. Such segregation requirement will not </a:t>
            </a:r>
            <a:endParaRPr lang="en-US" sz="1400" b="1" dirty="0" smtClean="0">
              <a:solidFill>
                <a:prstClr val="black"/>
              </a:solidFill>
              <a:latin typeface="Arial Black" panose="020B0A04020102020204" pitchFamily="34" charset="0"/>
            </a:endParaRP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be </a:t>
            </a:r>
            <a:r>
              <a:rPr lang="en-US" sz="1400" b="1" dirty="0">
                <a:solidFill>
                  <a:prstClr val="black"/>
                </a:solidFill>
                <a:latin typeface="Arial Black" panose="020B0A04020102020204" pitchFamily="34" charset="0"/>
              </a:rPr>
              <a:t>found in the segregation tables of the IMDG code and </a:t>
            </a:r>
            <a:r>
              <a:rPr lang="en-US" sz="1400" b="1" dirty="0" smtClean="0">
                <a:solidFill>
                  <a:prstClr val="black"/>
                </a:solidFill>
                <a:latin typeface="Arial Black" panose="020B0A04020102020204" pitchFamily="34" charset="0"/>
              </a:rPr>
              <a:t>only individual </a:t>
            </a:r>
            <a:r>
              <a:rPr lang="en-US" sz="1400" b="1" dirty="0">
                <a:solidFill>
                  <a:prstClr val="black"/>
                </a:solidFill>
                <a:latin typeface="Arial Black" panose="020B0A04020102020204" pitchFamily="34" charset="0"/>
              </a:rPr>
              <a:t>entries of </a:t>
            </a:r>
            <a:r>
              <a:rPr lang="en-US" sz="1400" b="1" dirty="0" smtClean="0">
                <a:solidFill>
                  <a:prstClr val="black"/>
                </a:solidFill>
                <a:latin typeface="Arial Black" panose="020B0A04020102020204" pitchFamily="34" charset="0"/>
              </a:rPr>
              <a:t>the</a:t>
            </a:r>
          </a:p>
          <a:p>
            <a:pPr>
              <a:spcBef>
                <a:spcPct val="20000"/>
              </a:spcBef>
            </a:pPr>
            <a:r>
              <a:rPr lang="en-US" sz="1400" b="1" dirty="0">
                <a:solidFill>
                  <a:prstClr val="black"/>
                </a:solidFill>
                <a:latin typeface="Arial Black" panose="020B0A04020102020204" pitchFamily="34" charset="0"/>
              </a:rPr>
              <a:t> </a:t>
            </a:r>
            <a:r>
              <a:rPr lang="en-US" sz="1400" b="1" dirty="0" smtClean="0">
                <a:solidFill>
                  <a:prstClr val="black"/>
                </a:solidFill>
                <a:latin typeface="Arial Black" panose="020B0A04020102020204" pitchFamily="34" charset="0"/>
              </a:rPr>
              <a:t>   </a:t>
            </a:r>
            <a:r>
              <a:rPr lang="en-US" sz="1400" b="1" dirty="0">
                <a:solidFill>
                  <a:prstClr val="black"/>
                </a:solidFill>
                <a:latin typeface="Arial Black" panose="020B0A04020102020204" pitchFamily="34" charset="0"/>
              </a:rPr>
              <a:t>dangerous goods list in the code indicate the requirement</a:t>
            </a:r>
            <a:br>
              <a:rPr lang="en-US" sz="1400" b="1" dirty="0">
                <a:solidFill>
                  <a:prstClr val="black"/>
                </a:solidFill>
                <a:latin typeface="Arial Black" panose="020B0A04020102020204" pitchFamily="34" charset="0"/>
              </a:rPr>
            </a:br>
            <a:endParaRPr lang="nl-BE" dirty="0">
              <a:solidFill>
                <a:prstClr val="black"/>
              </a:solidFill>
            </a:endParaRPr>
          </a:p>
        </p:txBody>
      </p:sp>
    </p:spTree>
    <p:extLst>
      <p:ext uri="{BB962C8B-B14F-4D97-AF65-F5344CB8AC3E}">
        <p14:creationId xmlns:p14="http://schemas.microsoft.com/office/powerpoint/2010/main" val="269701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en-US" dirty="0"/>
          </a:p>
        </p:txBody>
      </p:sp>
      <p:sp>
        <p:nvSpPr>
          <p:cNvPr id="3" name="Ondertitel 2"/>
          <p:cNvSpPr>
            <a:spLocks noGrp="1"/>
          </p:cNvSpPr>
          <p:nvPr>
            <p:ph type="subTitle" idx="1"/>
          </p:nvPr>
        </p:nvSpPr>
        <p:spPr/>
        <p:txBody>
          <a:bodyPr/>
          <a:lstStyle/>
          <a:p>
            <a:endParaRPr lang="en-US"/>
          </a:p>
        </p:txBody>
      </p:sp>
      <p:pic>
        <p:nvPicPr>
          <p:cNvPr id="1026" name="Picture 2" descr="C:\Users\Frank\Pictures\BN-JV960_0814cp_M_20150814074454.jpg"/>
          <p:cNvPicPr>
            <a:picLocks noChangeAspect="1" noChangeArrowheads="1"/>
          </p:cNvPicPr>
          <p:nvPr/>
        </p:nvPicPr>
        <p:blipFill>
          <a:blip r:embed="rId2" cstate="print"/>
          <a:srcRect/>
          <a:stretch>
            <a:fillRect/>
          </a:stretch>
        </p:blipFill>
        <p:spPr bwMode="auto">
          <a:xfrm>
            <a:off x="-1524000" y="-633413"/>
            <a:ext cx="12192000" cy="81248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PORT TIAJIN pictures 2       2B53E1D300000578-3195477-image-m-53_1439473761855.jpg"/>
          <p:cNvPicPr>
            <a:picLocks noChangeAspect="1"/>
          </p:cNvPicPr>
          <p:nvPr/>
        </p:nvPicPr>
        <p:blipFill>
          <a:blip r:embed="rId2" cstate="print"/>
          <a:stretch>
            <a:fillRect/>
          </a:stretch>
        </p:blipFill>
        <p:spPr>
          <a:xfrm>
            <a:off x="0" y="102180"/>
            <a:ext cx="9144000" cy="6653639"/>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704</Words>
  <Application>Microsoft Office PowerPoint</Application>
  <PresentationFormat>Diavoorstelling (4:3)</PresentationFormat>
  <Paragraphs>196</Paragraphs>
  <Slides>13</Slides>
  <Notes>0</Notes>
  <HiddenSlides>0</HiddenSlides>
  <MMClips>0</MMClips>
  <ScaleCrop>false</ScaleCrop>
  <HeadingPairs>
    <vt:vector size="4" baseType="variant">
      <vt:variant>
        <vt:lpstr>Thema</vt:lpstr>
      </vt:variant>
      <vt:variant>
        <vt:i4>4</vt:i4>
      </vt:variant>
      <vt:variant>
        <vt:lpstr>Diatitels</vt:lpstr>
      </vt:variant>
      <vt:variant>
        <vt:i4>13</vt:i4>
      </vt:variant>
    </vt:vector>
  </HeadingPairs>
  <TitlesOfParts>
    <vt:vector size="17" baseType="lpstr">
      <vt:lpstr>Office-thema</vt:lpstr>
      <vt:lpstr>Kantoorthema</vt:lpstr>
      <vt:lpstr>1_Kantoorthema</vt:lpstr>
      <vt:lpstr>2_Kantoorthema</vt:lpstr>
      <vt:lpstr>PowerPoint-presentatie</vt:lpstr>
      <vt:lpstr>PowerPoint-presentatie</vt:lpstr>
      <vt:lpstr>Case study on the port of Tianjin explosion </vt:lpstr>
      <vt:lpstr>PowerPoint-presentatie</vt:lpstr>
      <vt:lpstr>THE LESSONS  </vt:lpstr>
      <vt:lpstr>PowerPoint-presentatie</vt:lpstr>
      <vt:lpstr>PowerPoint-presentatie</vt:lpstr>
      <vt:lpstr>PowerPoint-presentatie</vt:lpstr>
      <vt:lpstr>PowerPoint-presentatie</vt:lpstr>
      <vt:lpstr>PowerPoint-presentatie</vt:lpstr>
      <vt:lpstr>The MSC FLAMINIA INCIDENT</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Frank</dc:creator>
  <cp:lastModifiedBy>administrator</cp:lastModifiedBy>
  <cp:revision>30</cp:revision>
  <dcterms:created xsi:type="dcterms:W3CDTF">2015-09-20T19:26:14Z</dcterms:created>
  <dcterms:modified xsi:type="dcterms:W3CDTF">2015-09-28T03:47:51Z</dcterms:modified>
</cp:coreProperties>
</file>